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58" r:id="rId4"/>
    <p:sldId id="271" r:id="rId5"/>
    <p:sldId id="263" r:id="rId6"/>
    <p:sldId id="272" r:id="rId7"/>
    <p:sldId id="266" r:id="rId8"/>
    <p:sldId id="267" r:id="rId9"/>
    <p:sldId id="257" r:id="rId10"/>
    <p:sldId id="261" r:id="rId11"/>
    <p:sldId id="268" r:id="rId12"/>
    <p:sldId id="259" r:id="rId13"/>
    <p:sldId id="262" r:id="rId14"/>
    <p:sldId id="269" r:id="rId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AF7629-60B7-4013-969C-FB9110D8E210}" v="3" dt="2023-12-06T01:27:07.8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78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erto Torchiarella" userId="b4b2b8df09c4cee9" providerId="LiveId" clId="{F8AF7629-60B7-4013-969C-FB9110D8E210}"/>
    <pc:docChg chg="custSel addSld delSld modSld modShowInfo">
      <pc:chgData name="Roberto Torchiarella" userId="b4b2b8df09c4cee9" providerId="LiveId" clId="{F8AF7629-60B7-4013-969C-FB9110D8E210}" dt="2024-01-30T14:22:32.953" v="12" actId="2744"/>
      <pc:docMkLst>
        <pc:docMk/>
      </pc:docMkLst>
      <pc:sldChg chg="addSp delSp modSp modTransition modAnim">
        <pc:chgData name="Roberto Torchiarella" userId="b4b2b8df09c4cee9" providerId="LiveId" clId="{F8AF7629-60B7-4013-969C-FB9110D8E210}" dt="2023-12-06T01:26:26.545" v="1"/>
        <pc:sldMkLst>
          <pc:docMk/>
          <pc:sldMk cId="682528728" sldId="256"/>
        </pc:sldMkLst>
        <pc:picChg chg="add del mod">
          <ac:chgData name="Roberto Torchiarella" userId="b4b2b8df09c4cee9" providerId="LiveId" clId="{F8AF7629-60B7-4013-969C-FB9110D8E210}" dt="2023-12-06T01:26:26.545" v="1"/>
          <ac:picMkLst>
            <pc:docMk/>
            <pc:sldMk cId="682528728" sldId="256"/>
            <ac:picMk id="7" creationId="{D90AB1FA-2E7D-6431-E5A3-728F24A1251E}"/>
          </ac:picMkLst>
        </pc:picChg>
      </pc:sldChg>
      <pc:sldChg chg="addSp delSp modSp new del mod setBg">
        <pc:chgData name="Roberto Torchiarella" userId="b4b2b8df09c4cee9" providerId="LiveId" clId="{F8AF7629-60B7-4013-969C-FB9110D8E210}" dt="2023-12-07T16:22:25.005" v="11" actId="47"/>
        <pc:sldMkLst>
          <pc:docMk/>
          <pc:sldMk cId="2867070327" sldId="273"/>
        </pc:sldMkLst>
        <pc:spChg chg="mod">
          <ac:chgData name="Roberto Torchiarella" userId="b4b2b8df09c4cee9" providerId="LiveId" clId="{F8AF7629-60B7-4013-969C-FB9110D8E210}" dt="2023-12-07T16:21:24.848" v="10" actId="26606"/>
          <ac:spMkLst>
            <pc:docMk/>
            <pc:sldMk cId="2867070327" sldId="273"/>
            <ac:spMk id="2" creationId="{855460DC-D3D2-9920-D2D4-5D7325BB7BF9}"/>
          </ac:spMkLst>
        </pc:spChg>
        <pc:spChg chg="del">
          <ac:chgData name="Roberto Torchiarella" userId="b4b2b8df09c4cee9" providerId="LiveId" clId="{F8AF7629-60B7-4013-969C-FB9110D8E210}" dt="2023-12-07T16:21:24.848" v="10" actId="26606"/>
          <ac:spMkLst>
            <pc:docMk/>
            <pc:sldMk cId="2867070327" sldId="273"/>
            <ac:spMk id="3" creationId="{55D5E6AC-8026-CD8E-ADD0-969BD7F13EBF}"/>
          </ac:spMkLst>
        </pc:spChg>
        <pc:spChg chg="add">
          <ac:chgData name="Roberto Torchiarella" userId="b4b2b8df09c4cee9" providerId="LiveId" clId="{F8AF7629-60B7-4013-969C-FB9110D8E210}" dt="2023-12-07T16:21:24.848" v="10" actId="26606"/>
          <ac:spMkLst>
            <pc:docMk/>
            <pc:sldMk cId="2867070327" sldId="273"/>
            <ac:spMk id="10" creationId="{A3363022-C969-41E9-8EB2-E4C94908C1FA}"/>
          </ac:spMkLst>
        </pc:spChg>
        <pc:spChg chg="add">
          <ac:chgData name="Roberto Torchiarella" userId="b4b2b8df09c4cee9" providerId="LiveId" clId="{F8AF7629-60B7-4013-969C-FB9110D8E210}" dt="2023-12-07T16:21:24.848" v="10" actId="26606"/>
          <ac:spMkLst>
            <pc:docMk/>
            <pc:sldMk cId="2867070327" sldId="273"/>
            <ac:spMk id="12" creationId="{8D1AD6B3-BE88-4CEB-BA17-790657CC4729}"/>
          </ac:spMkLst>
        </pc:spChg>
        <pc:grpChg chg="add">
          <ac:chgData name="Roberto Torchiarella" userId="b4b2b8df09c4cee9" providerId="LiveId" clId="{F8AF7629-60B7-4013-969C-FB9110D8E210}" dt="2023-12-07T16:21:24.848" v="10" actId="26606"/>
          <ac:grpSpMkLst>
            <pc:docMk/>
            <pc:sldMk cId="2867070327" sldId="273"/>
            <ac:grpSpMk id="14" creationId="{89D1390B-7E13-4B4F-9CB2-391063412E54}"/>
          </ac:grpSpMkLst>
        </pc:grpChg>
        <pc:picChg chg="add">
          <ac:chgData name="Roberto Torchiarella" userId="b4b2b8df09c4cee9" providerId="LiveId" clId="{F8AF7629-60B7-4013-969C-FB9110D8E210}" dt="2023-12-07T16:21:24.848" v="10" actId="26606"/>
          <ac:picMkLst>
            <pc:docMk/>
            <pc:sldMk cId="2867070327" sldId="273"/>
            <ac:picMk id="7" creationId="{6E1C79BF-8AF3-8523-3294-73FFEDA89098}"/>
          </ac:picMkLst>
        </pc:picChg>
      </pc:sldChg>
    </pc:docChg>
  </pc:docChgLst>
</pc:chgInfo>
</file>

<file path=ppt/media/hdphoto1.wdp>
</file>

<file path=ppt/media/hdphoto2.wdp>
</file>

<file path=ppt/media/image1.png>
</file>

<file path=ppt/media/image2.png>
</file>

<file path=ppt/media/image3.jpe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75CAE15-C025-B899-7E73-09561508AFAD}"/>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87E1334-DEB8-9608-85D2-AFDEABDE01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CD1A15CB-14E0-E292-ED2E-6C3ED8C966AB}"/>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5" name="Segnaposto piè di pagina 4">
            <a:extLst>
              <a:ext uri="{FF2B5EF4-FFF2-40B4-BE49-F238E27FC236}">
                <a16:creationId xmlns:a16="http://schemas.microsoft.com/office/drawing/2014/main" id="{DE045DF4-F260-F4E0-E44A-8ED8291AA25A}"/>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3880BDB-FD9E-FC86-7B9A-B6908177398C}"/>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4241373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A48FE3-D950-E748-4FEE-C675E6BCD1E2}"/>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D1C31FD3-04FB-4172-AD08-DB63A05CBE0F}"/>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57105AA-E2C6-3205-1770-2439B528490F}"/>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5" name="Segnaposto piè di pagina 4">
            <a:extLst>
              <a:ext uri="{FF2B5EF4-FFF2-40B4-BE49-F238E27FC236}">
                <a16:creationId xmlns:a16="http://schemas.microsoft.com/office/drawing/2014/main" id="{755F7583-A88E-4F8D-AE4E-08BAB0C9774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8B66A698-A2E7-A54B-C692-C56ACFFBCF53}"/>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1960526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BBD2C1F2-FFDF-EF3B-7ED5-C73E72400286}"/>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38793981-0AF5-CD55-487B-B29E23948B6E}"/>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9FA216F-AEED-DD8C-BDC1-E577E4243D3F}"/>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5" name="Segnaposto piè di pagina 4">
            <a:extLst>
              <a:ext uri="{FF2B5EF4-FFF2-40B4-BE49-F238E27FC236}">
                <a16:creationId xmlns:a16="http://schemas.microsoft.com/office/drawing/2014/main" id="{4A8C2772-1B01-BE92-341C-DF54A96D972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0760B51-05C3-9A1C-BEE0-54F20B86AC07}"/>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1965393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7AD8448-BE3B-7791-1AFC-773B3A9A7DFA}"/>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0082DA4A-7B78-8AE8-2765-E3A97E9B9C40}"/>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C84F33C-1E2C-51B9-25B6-E1421B93B6AD}"/>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5" name="Segnaposto piè di pagina 4">
            <a:extLst>
              <a:ext uri="{FF2B5EF4-FFF2-40B4-BE49-F238E27FC236}">
                <a16:creationId xmlns:a16="http://schemas.microsoft.com/office/drawing/2014/main" id="{7558F1E8-52CA-7B8B-E623-BCA67A8A9925}"/>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10A3D04-4208-E74A-4CC8-EA9A8FCED42C}"/>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2150541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9EE06CC-7320-ADB4-DE13-78D3841EF673}"/>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700542C8-A508-3A71-F8A9-6E5F82F71A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1FE81E2E-A214-B02D-1A83-0DD118A65656}"/>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5" name="Segnaposto piè di pagina 4">
            <a:extLst>
              <a:ext uri="{FF2B5EF4-FFF2-40B4-BE49-F238E27FC236}">
                <a16:creationId xmlns:a16="http://schemas.microsoft.com/office/drawing/2014/main" id="{D364D2C2-3DA4-BAD4-6119-FC13D93C6FA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37E84C4-FF8A-4914-345C-8305B2938876}"/>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2190571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95B866-7301-CEE2-F2B6-618ACFAEF178}"/>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A2FEF17-7D8C-01B4-F625-6A629D77B3DA}"/>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49F3468E-CC37-47E8-DDB0-2C0731D67D66}"/>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B66497E2-411B-EB3C-9B59-AD96CF803EE5}"/>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6" name="Segnaposto piè di pagina 5">
            <a:extLst>
              <a:ext uri="{FF2B5EF4-FFF2-40B4-BE49-F238E27FC236}">
                <a16:creationId xmlns:a16="http://schemas.microsoft.com/office/drawing/2014/main" id="{177BEA94-22FA-A6C3-98EC-06D90EB2CC7B}"/>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FD2E92DB-0045-06A4-407D-B521B96DBD0C}"/>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1210060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ABCFA8B-2AD5-1B65-522F-5F442D1007E3}"/>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D7720EA7-5BA8-A3EE-D617-81C37C88F8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34287B69-96FA-D5FC-F73A-27DBC0F5800C}"/>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5D6E375E-2154-3BE4-218C-BA1595D7BBA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CE41224B-298C-7483-DD88-35418F54D98F}"/>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A6D62614-A814-787C-EB02-FCC22BA9859E}"/>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8" name="Segnaposto piè di pagina 7">
            <a:extLst>
              <a:ext uri="{FF2B5EF4-FFF2-40B4-BE49-F238E27FC236}">
                <a16:creationId xmlns:a16="http://schemas.microsoft.com/office/drawing/2014/main" id="{5986C04A-6617-39DC-61C8-81DA067C7306}"/>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1E94ED83-3B11-7AB4-5C3E-F5FA100E467E}"/>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1095223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CDBDF6B-946E-1F91-EB90-47B9A1169EF3}"/>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B8CFD376-6B0F-B6D6-96E9-1A07ED83678B}"/>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4" name="Segnaposto piè di pagina 3">
            <a:extLst>
              <a:ext uri="{FF2B5EF4-FFF2-40B4-BE49-F238E27FC236}">
                <a16:creationId xmlns:a16="http://schemas.microsoft.com/office/drawing/2014/main" id="{67903F7E-737E-5AC5-1CCD-530C83DDD0CA}"/>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EF9BDB17-2899-B09A-792E-DB2180FEDC5B}"/>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2946216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6775939B-3F14-2A41-CDAC-09F01DD464A8}"/>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3" name="Segnaposto piè di pagina 2">
            <a:extLst>
              <a:ext uri="{FF2B5EF4-FFF2-40B4-BE49-F238E27FC236}">
                <a16:creationId xmlns:a16="http://schemas.microsoft.com/office/drawing/2014/main" id="{AE5FCC64-2413-4A72-D7C3-0A68ED09368A}"/>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686EDA6A-BFFD-57E2-3992-32FF5FDB575D}"/>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557557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99DE7C9-7A06-DE3B-02C5-7B77F795FB5C}"/>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E534F4D5-E78D-2712-92B6-A54F7A3646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FFB37530-C3CC-D583-694B-F497FD58EC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C1929D5-8319-67E1-1E4C-3ACA7B7F9249}"/>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6" name="Segnaposto piè di pagina 5">
            <a:extLst>
              <a:ext uri="{FF2B5EF4-FFF2-40B4-BE49-F238E27FC236}">
                <a16:creationId xmlns:a16="http://schemas.microsoft.com/office/drawing/2014/main" id="{F1E2C497-3EEF-587C-01BD-B56F2F554E6B}"/>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CC090D7C-C9F7-A498-2D28-982745581718}"/>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30163808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4E72338-204E-5E1D-3B7E-BB1D550C07E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EEE4D41F-4E68-2E3B-4B9F-11A8394073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22A35494-0FB9-A7DC-062F-102A2EC01E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5C5FD78C-A745-BA6E-6818-9E78FCCDE3A6}"/>
              </a:ext>
            </a:extLst>
          </p:cNvPr>
          <p:cNvSpPr>
            <a:spLocks noGrp="1"/>
          </p:cNvSpPr>
          <p:nvPr>
            <p:ph type="dt" sz="half" idx="10"/>
          </p:nvPr>
        </p:nvSpPr>
        <p:spPr/>
        <p:txBody>
          <a:bodyPr/>
          <a:lstStyle/>
          <a:p>
            <a:fld id="{3AB00922-612D-4005-BC3F-58F8FCD7EDB1}" type="datetimeFigureOut">
              <a:rPr lang="it-IT" smtClean="0"/>
              <a:t>30/01/2024</a:t>
            </a:fld>
            <a:endParaRPr lang="it-IT"/>
          </a:p>
        </p:txBody>
      </p:sp>
      <p:sp>
        <p:nvSpPr>
          <p:cNvPr id="6" name="Segnaposto piè di pagina 5">
            <a:extLst>
              <a:ext uri="{FF2B5EF4-FFF2-40B4-BE49-F238E27FC236}">
                <a16:creationId xmlns:a16="http://schemas.microsoft.com/office/drawing/2014/main" id="{72B93A8B-34AE-49F7-89E7-7797D28A7AF4}"/>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04DD76A0-D324-ABBF-FA7D-A4762AE8F29C}"/>
              </a:ext>
            </a:extLst>
          </p:cNvPr>
          <p:cNvSpPr>
            <a:spLocks noGrp="1"/>
          </p:cNvSpPr>
          <p:nvPr>
            <p:ph type="sldNum" sz="quarter" idx="12"/>
          </p:nvPr>
        </p:nvSpPr>
        <p:spPr/>
        <p:txBody>
          <a:bodyPr/>
          <a:lstStyle/>
          <a:p>
            <a:fld id="{7219FD22-4853-40EF-84F9-1B4EC160D2BA}" type="slidenum">
              <a:rPr lang="it-IT" smtClean="0"/>
              <a:t>‹N›</a:t>
            </a:fld>
            <a:endParaRPr lang="it-IT"/>
          </a:p>
        </p:txBody>
      </p:sp>
    </p:spTree>
    <p:extLst>
      <p:ext uri="{BB962C8B-B14F-4D97-AF65-F5344CB8AC3E}">
        <p14:creationId xmlns:p14="http://schemas.microsoft.com/office/powerpoint/2010/main" val="13901595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9E0B414C-CCCC-7DD9-9EC7-BA15A51BB8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B00DFE35-A85F-EA9D-AB7B-70045706A1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9A13AC0-E54D-4E98-47A9-95AE8DFE0F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B00922-612D-4005-BC3F-58F8FCD7EDB1}" type="datetimeFigureOut">
              <a:rPr lang="it-IT" smtClean="0"/>
              <a:t>30/01/2024</a:t>
            </a:fld>
            <a:endParaRPr lang="it-IT"/>
          </a:p>
        </p:txBody>
      </p:sp>
      <p:sp>
        <p:nvSpPr>
          <p:cNvPr id="5" name="Segnaposto piè di pagina 4">
            <a:extLst>
              <a:ext uri="{FF2B5EF4-FFF2-40B4-BE49-F238E27FC236}">
                <a16:creationId xmlns:a16="http://schemas.microsoft.com/office/drawing/2014/main" id="{6BC1A932-5298-87B9-CFC5-D44232BB4D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E959C93C-383A-EB70-A9FB-4227FF5957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19FD22-4853-40EF-84F9-1B4EC160D2BA}" type="slidenum">
              <a:rPr lang="it-IT" smtClean="0"/>
              <a:t>‹N›</a:t>
            </a:fld>
            <a:endParaRPr lang="it-IT"/>
          </a:p>
        </p:txBody>
      </p:sp>
    </p:spTree>
    <p:extLst>
      <p:ext uri="{BB962C8B-B14F-4D97-AF65-F5344CB8AC3E}">
        <p14:creationId xmlns:p14="http://schemas.microsoft.com/office/powerpoint/2010/main" val="36049394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descr="Immagine che contiene modello, Policromia, Blu intenso, Lilac&#10;&#10;Descrizione generata automaticamente">
            <a:extLst>
              <a:ext uri="{FF2B5EF4-FFF2-40B4-BE49-F238E27FC236}">
                <a16:creationId xmlns:a16="http://schemas.microsoft.com/office/drawing/2014/main" id="{E71B79DB-BCEC-B729-F8C4-7AFD845D7BDC}"/>
              </a:ext>
            </a:extLst>
          </p:cNvPr>
          <p:cNvPicPr>
            <a:picLocks noChangeAspect="1"/>
          </p:cNvPicPr>
          <p:nvPr/>
        </p:nvPicPr>
        <p:blipFill rotWithShape="1">
          <a:blip r:embed="rId2">
            <a:extLst>
              <a:ext uri="{28A0092B-C50C-407E-A947-70E740481C1C}">
                <a14:useLocalDpi xmlns:a14="http://schemas.microsoft.com/office/drawing/2010/main" val="0"/>
              </a:ext>
            </a:extLst>
          </a:blip>
          <a:srcRect t="12054" r="2" b="8833"/>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391EDB32-CE45-BD59-B04F-BC63013F08ED}"/>
              </a:ext>
            </a:extLst>
          </p:cNvPr>
          <p:cNvSpPr>
            <a:spLocks noGrp="1"/>
          </p:cNvSpPr>
          <p:nvPr>
            <p:ph type="ctrTitle"/>
          </p:nvPr>
        </p:nvSpPr>
        <p:spPr>
          <a:xfrm>
            <a:off x="477981" y="1122363"/>
            <a:ext cx="4023360" cy="3204134"/>
          </a:xfrm>
        </p:spPr>
        <p:txBody>
          <a:bodyPr anchor="b">
            <a:normAutofit/>
          </a:bodyPr>
          <a:lstStyle/>
          <a:p>
            <a:pPr algn="l"/>
            <a:r>
              <a:rPr lang="it-IT" sz="4800" dirty="0">
                <a:solidFill>
                  <a:schemeClr val="bg1"/>
                </a:solidFill>
                <a:latin typeface="Algerian" panose="04020705040A02060702" pitchFamily="82" charset="0"/>
              </a:rPr>
              <a:t>PLANISUSS</a:t>
            </a:r>
          </a:p>
        </p:txBody>
      </p:sp>
      <p:sp>
        <p:nvSpPr>
          <p:cNvPr id="3" name="Sottotitolo 2">
            <a:extLst>
              <a:ext uri="{FF2B5EF4-FFF2-40B4-BE49-F238E27FC236}">
                <a16:creationId xmlns:a16="http://schemas.microsoft.com/office/drawing/2014/main" id="{3420F9A0-F912-93CB-9D63-9785C4F9FF6E}"/>
              </a:ext>
            </a:extLst>
          </p:cNvPr>
          <p:cNvSpPr>
            <a:spLocks noGrp="1"/>
          </p:cNvSpPr>
          <p:nvPr>
            <p:ph type="subTitle" idx="1"/>
          </p:nvPr>
        </p:nvSpPr>
        <p:spPr>
          <a:xfrm>
            <a:off x="477980" y="4872922"/>
            <a:ext cx="4023359" cy="1208141"/>
          </a:xfrm>
        </p:spPr>
        <p:txBody>
          <a:bodyPr>
            <a:normAutofit/>
          </a:bodyPr>
          <a:lstStyle/>
          <a:p>
            <a:pPr algn="l"/>
            <a:r>
              <a:rPr lang="it-IT" sz="2000" dirty="0">
                <a:solidFill>
                  <a:schemeClr val="bg1"/>
                </a:solidFill>
                <a:latin typeface="Abadi" panose="020B0604020104020204" pitchFamily="34" charset="0"/>
              </a:rPr>
              <a:t>A SIMULATION BY:</a:t>
            </a:r>
          </a:p>
          <a:p>
            <a:pPr algn="l"/>
            <a:r>
              <a:rPr lang="it-IT" sz="2000" dirty="0">
                <a:solidFill>
                  <a:schemeClr val="bg1"/>
                </a:solidFill>
                <a:latin typeface="Abadi" panose="020B0604020104020204" pitchFamily="34" charset="0"/>
              </a:rPr>
              <a:t>- FILIPPO BENCIVENNI</a:t>
            </a:r>
          </a:p>
          <a:p>
            <a:pPr algn="l"/>
            <a:r>
              <a:rPr lang="it-IT" sz="2000" dirty="0">
                <a:solidFill>
                  <a:schemeClr val="bg1"/>
                </a:solidFill>
                <a:latin typeface="Abadi" panose="020B0604020104020204" pitchFamily="34" charset="0"/>
              </a:rPr>
              <a:t>- ROBERTO TORCHIARELLA</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2528728"/>
      </p:ext>
    </p:extLst>
  </p:cSld>
  <p:clrMapOvr>
    <a:masterClrMapping/>
  </p:clrMapOvr>
  <mc:AlternateContent xmlns:mc="http://schemas.openxmlformats.org/markup-compatibility/2006" xmlns:p14="http://schemas.microsoft.com/office/powerpoint/2010/main">
    <mc:Choice Requires="p14">
      <p:transition spd="slow" p14:dur="2000" advTm="1203"/>
    </mc:Choice>
    <mc:Fallback xmlns="">
      <p:transition spd="slow" advTm="120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Segnaposto contenuto 3">
            <a:extLst>
              <a:ext uri="{FF2B5EF4-FFF2-40B4-BE49-F238E27FC236}">
                <a16:creationId xmlns:a16="http://schemas.microsoft.com/office/drawing/2014/main" id="{027296F1-7E78-9051-90EF-C409E2F9920C}"/>
              </a:ext>
            </a:extLst>
          </p:cNvPr>
          <p:cNvPicPr>
            <a:picLocks noChangeAspect="1"/>
          </p:cNvPicPr>
          <p:nvPr/>
        </p:nvPicPr>
        <p:blipFill rotWithShape="1">
          <a:blip r:embed="rId2">
            <a:alphaModFix amt="35000"/>
            <a:extLst>
              <a:ext uri="{BEBA8EAE-BF5A-486C-A8C5-ECC9F3942E4B}">
                <a14:imgProps xmlns:a14="http://schemas.microsoft.com/office/drawing/2010/main">
                  <a14:imgLayer r:embed="rId3">
                    <a14:imgEffect>
                      <a14:backgroundRemoval t="10000" b="92250" l="10000" r="90156">
                        <a14:foregroundMark x1="34479" y1="55083" x2="35521" y2="57417"/>
                        <a14:foregroundMark x1="36094" y1="58500" x2="41563" y2="60833"/>
                        <a14:foregroundMark x1="41302" y1="60833" x2="48281" y2="58750"/>
                        <a14:foregroundMark x1="48281" y1="58750" x2="49844" y2="57250"/>
                        <a14:foregroundMark x1="36979" y1="59500" x2="35208" y2="71500"/>
                        <a14:foregroundMark x1="30564" y1="80324" x2="30208" y2="81000"/>
                        <a14:foregroundMark x1="35208" y1="71500" x2="34872" y2="72138"/>
                        <a14:foregroundMark x1="30208" y1="81000" x2="36522" y2="75989"/>
                        <a14:foregroundMark x1="38500" y1="68549" x2="40260" y2="60583"/>
                        <a14:foregroundMark x1="32083" y1="80167" x2="25573" y2="85667"/>
                        <a14:foregroundMark x1="25573" y1="85667" x2="33177" y2="83750"/>
                        <a14:foregroundMark x1="33177" y1="83750" x2="35729" y2="79667"/>
                        <a14:foregroundMark x1="54219" y1="89083" x2="54427" y2="92250"/>
                        <a14:foregroundMark x1="59600" y1="81833" x2="64427" y2="79833"/>
                        <a14:foregroundMark x1="64167" y1="81000" x2="62865" y2="82667"/>
                        <a14:foregroundMark x1="63802" y1="81667" x2="63646" y2="84417"/>
                        <a14:foregroundMark x1="60000" y1="82750" x2="58630" y2="83168"/>
                        <a14:foregroundMark x1="59583" y1="85167" x2="57500" y2="84750"/>
                        <a14:foregroundMark x1="63854" y1="51000" x2="64479" y2="64583"/>
                        <a14:foregroundMark x1="64479" y1="64583" x2="57917" y2="57500"/>
                        <a14:foregroundMark x1="57917" y1="57500" x2="60573" y2="45417"/>
                        <a14:foregroundMark x1="60573" y1="45417" x2="63438" y2="50500"/>
                        <a14:foregroundMark x1="79427" y1="60750" x2="85885" y2="67500"/>
                        <a14:foregroundMark x1="85885" y1="67500" x2="90156" y2="65500"/>
                        <a14:backgroundMark x1="34635" y1="71833" x2="29792" y2="79333"/>
                        <a14:backgroundMark x1="39010" y1="68833" x2="37292" y2="76417"/>
                        <a14:backgroundMark x1="71458" y1="40917" x2="75781" y2="51583"/>
                        <a14:backgroundMark x1="75781" y1="51583" x2="71302" y2="43000"/>
                        <a14:backgroundMark x1="71302" y1="43000" x2="71302" y2="42667"/>
                        <a14:backgroundMark x1="58698" y1="59450" x2="61302" y2="64250"/>
                        <a14:backgroundMark x1="57836" y1="57862" x2="58231" y2="58590"/>
                        <a14:backgroundMark x1="56510" y1="55417" x2="57833" y2="57857"/>
                        <a14:backgroundMark x1="61302" y1="64250" x2="61615" y2="76750"/>
                        <a14:backgroundMark x1="61615" y1="76750" x2="56406" y2="83917"/>
                        <a14:backgroundMark x1="56406" y1="83917" x2="55833" y2="55667"/>
                        <a14:backgroundMark x1="65230" y1="56781" x2="68802" y2="61250"/>
                        <a14:backgroundMark x1="68802" y1="61250" x2="65224" y2="56648"/>
                      </a14:backgroundRemoval>
                    </a14:imgEffect>
                  </a14:imgLayer>
                </a14:imgProps>
              </a:ext>
            </a:extLst>
          </a:blip>
          <a:srcRect t="11" b="9989"/>
          <a:stretch/>
        </p:blipFill>
        <p:spPr>
          <a:xfrm>
            <a:off x="20" y="10"/>
            <a:ext cx="12191980" cy="6857990"/>
          </a:xfrm>
          <a:prstGeom prst="rect">
            <a:avLst/>
          </a:prstGeom>
        </p:spPr>
      </p:pic>
      <p:sp>
        <p:nvSpPr>
          <p:cNvPr id="2" name="Titolo 1">
            <a:extLst>
              <a:ext uri="{FF2B5EF4-FFF2-40B4-BE49-F238E27FC236}">
                <a16:creationId xmlns:a16="http://schemas.microsoft.com/office/drawing/2014/main" id="{7AC8B821-A793-5EA1-4212-05AAA536EA1E}"/>
              </a:ext>
            </a:extLst>
          </p:cNvPr>
          <p:cNvSpPr>
            <a:spLocks noGrp="1"/>
          </p:cNvSpPr>
          <p:nvPr>
            <p:ph type="title"/>
          </p:nvPr>
        </p:nvSpPr>
        <p:spPr>
          <a:xfrm>
            <a:off x="838200" y="365125"/>
            <a:ext cx="10515600" cy="1325563"/>
          </a:xfrm>
        </p:spPr>
        <p:txBody>
          <a:bodyPr>
            <a:normAutofit/>
          </a:bodyPr>
          <a:lstStyle/>
          <a:p>
            <a:r>
              <a:rPr lang="it-IT" dirty="0">
                <a:solidFill>
                  <a:srgbClr val="FFFFFF"/>
                </a:solidFill>
                <a:latin typeface="Algerian" panose="04020705040A02060702" pitchFamily="82" charset="0"/>
              </a:rPr>
              <a:t>CARVIZ</a:t>
            </a:r>
          </a:p>
        </p:txBody>
      </p:sp>
      <p:sp>
        <p:nvSpPr>
          <p:cNvPr id="6" name="Segnaposto contenuto 5">
            <a:extLst>
              <a:ext uri="{FF2B5EF4-FFF2-40B4-BE49-F238E27FC236}">
                <a16:creationId xmlns:a16="http://schemas.microsoft.com/office/drawing/2014/main" id="{A671C48F-B138-2682-1427-1A0E626ABB5C}"/>
              </a:ext>
            </a:extLst>
          </p:cNvPr>
          <p:cNvSpPr>
            <a:spLocks noGrp="1"/>
          </p:cNvSpPr>
          <p:nvPr>
            <p:ph idx="1"/>
          </p:nvPr>
        </p:nvSpPr>
        <p:spPr>
          <a:xfrm>
            <a:off x="838200" y="1825625"/>
            <a:ext cx="10515600" cy="4351338"/>
          </a:xfrm>
        </p:spPr>
        <p:txBody>
          <a:bodyPr>
            <a:normAutofit/>
          </a:bodyPr>
          <a:lstStyle/>
          <a:p>
            <a:pPr marL="0" indent="0">
              <a:buNone/>
            </a:pPr>
            <a:r>
              <a:rPr lang="en-US" sz="2600" dirty="0" err="1">
                <a:solidFill>
                  <a:srgbClr val="FFFFFF"/>
                </a:solidFill>
                <a:latin typeface="Baskerville Old Face" panose="02020602080505020303" pitchFamily="18" charset="0"/>
              </a:rPr>
              <a:t>Carvizes</a:t>
            </a:r>
            <a:r>
              <a:rPr lang="en-US" sz="2600" dirty="0">
                <a:solidFill>
                  <a:srgbClr val="FFFFFF"/>
                </a:solidFill>
                <a:latin typeface="Baskerville Old Face" panose="02020602080505020303" pitchFamily="18" charset="0"/>
              </a:rPr>
              <a:t> take on the role of predators in our simulated world, actively hunting </a:t>
            </a:r>
            <a:r>
              <a:rPr lang="en-US" sz="2600" dirty="0" err="1">
                <a:solidFill>
                  <a:srgbClr val="FFFFFF"/>
                </a:solidFill>
                <a:latin typeface="Baskerville Old Face" panose="02020602080505020303" pitchFamily="18" charset="0"/>
              </a:rPr>
              <a:t>Erbasts</a:t>
            </a:r>
            <a:r>
              <a:rPr lang="en-US" sz="2600" dirty="0">
                <a:solidFill>
                  <a:srgbClr val="FFFFFF"/>
                </a:solidFill>
                <a:latin typeface="Baskerville Old Face" panose="02020602080505020303" pitchFamily="18" charset="0"/>
              </a:rPr>
              <a:t> and consuming their energy for survival. These creatures are characterized as solitary and aggressive, often forming small prides with other </a:t>
            </a:r>
            <a:r>
              <a:rPr lang="en-US" sz="2600" dirty="0" err="1">
                <a:solidFill>
                  <a:srgbClr val="FFFFFF"/>
                </a:solidFill>
                <a:latin typeface="Baskerville Old Face" panose="02020602080505020303" pitchFamily="18" charset="0"/>
              </a:rPr>
              <a:t>Carvizes</a:t>
            </a:r>
            <a:r>
              <a:rPr lang="en-US" sz="2600" dirty="0">
                <a:solidFill>
                  <a:srgbClr val="FFFFFF"/>
                </a:solidFill>
                <a:latin typeface="Baskerville Old Face" panose="02020602080505020303" pitchFamily="18" charset="0"/>
              </a:rPr>
              <a:t>.</a:t>
            </a:r>
          </a:p>
          <a:p>
            <a:pPr marL="0" indent="0">
              <a:buNone/>
            </a:pPr>
            <a:r>
              <a:rPr lang="en-US" sz="2600" dirty="0">
                <a:solidFill>
                  <a:srgbClr val="FFFFFF"/>
                </a:solidFill>
                <a:latin typeface="Baskerville Old Face" panose="02020602080505020303" pitchFamily="18" charset="0"/>
              </a:rPr>
              <a:t>Constantly in motion, </a:t>
            </a:r>
            <a:r>
              <a:rPr lang="en-US" sz="2600" dirty="0" err="1">
                <a:solidFill>
                  <a:srgbClr val="FFFFFF"/>
                </a:solidFill>
                <a:latin typeface="Baskerville Old Face" panose="02020602080505020303" pitchFamily="18" charset="0"/>
              </a:rPr>
              <a:t>Carvizes</a:t>
            </a:r>
            <a:r>
              <a:rPr lang="en-US" sz="2600" dirty="0">
                <a:solidFill>
                  <a:srgbClr val="FFFFFF"/>
                </a:solidFill>
                <a:latin typeface="Baskerville Old Face" panose="02020602080505020303" pitchFamily="18" charset="0"/>
              </a:rPr>
              <a:t> tirelessly search for prey to sustain themselves. While they possess a high energy level, it depletes rapidly in the absence of </a:t>
            </a:r>
            <a:r>
              <a:rPr lang="en-US" sz="2600" dirty="0" err="1">
                <a:solidFill>
                  <a:srgbClr val="FFFFFF"/>
                </a:solidFill>
                <a:latin typeface="Baskerville Old Face" panose="02020602080505020303" pitchFamily="18" charset="0"/>
              </a:rPr>
              <a:t>Erbasts</a:t>
            </a:r>
            <a:r>
              <a:rPr lang="en-US" sz="2600" dirty="0">
                <a:solidFill>
                  <a:srgbClr val="FFFFFF"/>
                </a:solidFill>
                <a:latin typeface="Baskerville Old Face" panose="02020602080505020303" pitchFamily="18" charset="0"/>
              </a:rPr>
              <a:t> to hunt. </a:t>
            </a:r>
          </a:p>
          <a:p>
            <a:pPr marL="0" indent="0">
              <a:buNone/>
            </a:pPr>
            <a:r>
              <a:rPr lang="en-US" sz="2600" dirty="0">
                <a:solidFill>
                  <a:srgbClr val="FFFFFF"/>
                </a:solidFill>
                <a:latin typeface="Baskerville Old Face" panose="02020602080505020303" pitchFamily="18" charset="0"/>
              </a:rPr>
              <a:t>Due to their long-life expectancy, </a:t>
            </a:r>
            <a:r>
              <a:rPr lang="en-US" sz="2600" dirty="0" err="1">
                <a:solidFill>
                  <a:srgbClr val="FFFFFF"/>
                </a:solidFill>
                <a:latin typeface="Baskerville Old Face" panose="02020602080505020303" pitchFamily="18" charset="0"/>
              </a:rPr>
              <a:t>Carvizes</a:t>
            </a:r>
            <a:r>
              <a:rPr lang="en-US" sz="2600" dirty="0">
                <a:solidFill>
                  <a:srgbClr val="FFFFFF"/>
                </a:solidFill>
                <a:latin typeface="Baskerville Old Face" panose="02020602080505020303" pitchFamily="18" charset="0"/>
              </a:rPr>
              <a:t> face limitations in reproduction. Their ability to produce offspring is relatively constrained, adding an element of balance to their role as predators within the ecosystem.</a:t>
            </a:r>
            <a:endParaRPr lang="it-IT" sz="2600" dirty="0">
              <a:solidFill>
                <a:srgbClr val="FFFFFF"/>
              </a:solidFill>
              <a:latin typeface="Baskerville Old Face" panose="02020602080505020303" pitchFamily="18" charset="0"/>
            </a:endParaRPr>
          </a:p>
        </p:txBody>
      </p:sp>
    </p:spTree>
    <p:extLst>
      <p:ext uri="{BB962C8B-B14F-4D97-AF65-F5344CB8AC3E}">
        <p14:creationId xmlns:p14="http://schemas.microsoft.com/office/powerpoint/2010/main" val="2628492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Tm="969">
        <p:fade/>
      </p:transition>
    </mc:Choice>
    <mc:Fallback xmlns="">
      <p:transition spd="med" advTm="969">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egnaposto contenuto 3">
            <a:extLst>
              <a:ext uri="{FF2B5EF4-FFF2-40B4-BE49-F238E27FC236}">
                <a16:creationId xmlns:a16="http://schemas.microsoft.com/office/drawing/2014/main" id="{7425D661-6099-F8DF-DD23-7B982F2E41D8}"/>
              </a:ext>
            </a:extLst>
          </p:cNvPr>
          <p:cNvPicPr>
            <a:picLocks noChangeAspect="1"/>
          </p:cNvPicPr>
          <p:nvPr/>
        </p:nvPicPr>
        <p:blipFill rotWithShape="1">
          <a:blip r:embed="rId2">
            <a:alphaModFix amt="35000"/>
            <a:extLst>
              <a:ext uri="{BEBA8EAE-BF5A-486C-A8C5-ECC9F3942E4B}">
                <a14:imgProps xmlns:a14="http://schemas.microsoft.com/office/drawing/2010/main">
                  <a14:imgLayer r:embed="rId3">
                    <a14:imgEffect>
                      <a14:backgroundRemoval t="10000" b="92250" l="10000" r="90156">
                        <a14:foregroundMark x1="34479" y1="55083" x2="35521" y2="57417"/>
                        <a14:foregroundMark x1="36094" y1="58500" x2="41563" y2="60833"/>
                        <a14:foregroundMark x1="41302" y1="60833" x2="48281" y2="58750"/>
                        <a14:foregroundMark x1="48281" y1="58750" x2="49844" y2="57250"/>
                        <a14:foregroundMark x1="36979" y1="59500" x2="35208" y2="71500"/>
                        <a14:foregroundMark x1="30564" y1="80324" x2="30208" y2="81000"/>
                        <a14:foregroundMark x1="35208" y1="71500" x2="34872" y2="72138"/>
                        <a14:foregroundMark x1="30208" y1="81000" x2="36522" y2="75989"/>
                        <a14:foregroundMark x1="38500" y1="68549" x2="40260" y2="60583"/>
                        <a14:foregroundMark x1="32083" y1="80167" x2="25573" y2="85667"/>
                        <a14:foregroundMark x1="25573" y1="85667" x2="33177" y2="83750"/>
                        <a14:foregroundMark x1="33177" y1="83750" x2="35729" y2="79667"/>
                        <a14:foregroundMark x1="54219" y1="89083" x2="54427" y2="92250"/>
                        <a14:foregroundMark x1="59600" y1="81833" x2="64427" y2="79833"/>
                        <a14:foregroundMark x1="64167" y1="81000" x2="62865" y2="82667"/>
                        <a14:foregroundMark x1="63802" y1="81667" x2="63646" y2="84417"/>
                        <a14:foregroundMark x1="60000" y1="82750" x2="58630" y2="83168"/>
                        <a14:foregroundMark x1="59583" y1="85167" x2="57500" y2="84750"/>
                        <a14:foregroundMark x1="63854" y1="51000" x2="64479" y2="64583"/>
                        <a14:foregroundMark x1="64479" y1="64583" x2="57917" y2="57500"/>
                        <a14:foregroundMark x1="57917" y1="57500" x2="60573" y2="45417"/>
                        <a14:foregroundMark x1="60573" y1="45417" x2="63438" y2="50500"/>
                        <a14:foregroundMark x1="79427" y1="60750" x2="85885" y2="67500"/>
                        <a14:foregroundMark x1="85885" y1="67500" x2="90156" y2="65500"/>
                        <a14:backgroundMark x1="34635" y1="71833" x2="29792" y2="79333"/>
                        <a14:backgroundMark x1="39010" y1="68833" x2="37292" y2="76417"/>
                        <a14:backgroundMark x1="71458" y1="40917" x2="75781" y2="51583"/>
                        <a14:backgroundMark x1="75781" y1="51583" x2="71302" y2="43000"/>
                        <a14:backgroundMark x1="71302" y1="43000" x2="71302" y2="42667"/>
                        <a14:backgroundMark x1="58698" y1="59450" x2="61302" y2="64250"/>
                        <a14:backgroundMark x1="57836" y1="57862" x2="58231" y2="58590"/>
                        <a14:backgroundMark x1="56510" y1="55417" x2="57833" y2="57857"/>
                        <a14:backgroundMark x1="61302" y1="64250" x2="61615" y2="76750"/>
                        <a14:backgroundMark x1="61615" y1="76750" x2="56406" y2="83917"/>
                        <a14:backgroundMark x1="56406" y1="83917" x2="55833" y2="55667"/>
                        <a14:backgroundMark x1="65230" y1="56781" x2="68802" y2="61250"/>
                        <a14:backgroundMark x1="68802" y1="61250" x2="65224" y2="56648"/>
                      </a14:backgroundRemoval>
                    </a14:imgEffect>
                  </a14:imgLayer>
                </a14:imgProps>
              </a:ext>
            </a:extLst>
          </a:blip>
          <a:srcRect t="11" b="9989"/>
          <a:stretch/>
        </p:blipFill>
        <p:spPr>
          <a:xfrm>
            <a:off x="20" y="10"/>
            <a:ext cx="12191980" cy="6857990"/>
          </a:xfrm>
          <a:prstGeom prst="rect">
            <a:avLst/>
          </a:prstGeom>
        </p:spPr>
      </p:pic>
      <p:sp>
        <p:nvSpPr>
          <p:cNvPr id="2" name="Titolo 1">
            <a:extLst>
              <a:ext uri="{FF2B5EF4-FFF2-40B4-BE49-F238E27FC236}">
                <a16:creationId xmlns:a16="http://schemas.microsoft.com/office/drawing/2014/main" id="{F549C845-EC82-D00D-471F-17B0A9251D1C}"/>
              </a:ext>
            </a:extLst>
          </p:cNvPr>
          <p:cNvSpPr>
            <a:spLocks noGrp="1"/>
          </p:cNvSpPr>
          <p:nvPr>
            <p:ph type="title"/>
          </p:nvPr>
        </p:nvSpPr>
        <p:spPr>
          <a:xfrm>
            <a:off x="838200" y="365125"/>
            <a:ext cx="10515600" cy="1325563"/>
          </a:xfrm>
        </p:spPr>
        <p:txBody>
          <a:bodyPr>
            <a:normAutofit/>
          </a:bodyPr>
          <a:lstStyle/>
          <a:p>
            <a:r>
              <a:rPr lang="it-IT" dirty="0">
                <a:solidFill>
                  <a:srgbClr val="FFFFFF"/>
                </a:solidFill>
                <a:latin typeface="Algerian" panose="04020705040A02060702" pitchFamily="82" charset="0"/>
              </a:rPr>
              <a:t>PRIDES</a:t>
            </a:r>
          </a:p>
        </p:txBody>
      </p:sp>
      <p:sp>
        <p:nvSpPr>
          <p:cNvPr id="3" name="Segnaposto contenuto 2">
            <a:extLst>
              <a:ext uri="{FF2B5EF4-FFF2-40B4-BE49-F238E27FC236}">
                <a16:creationId xmlns:a16="http://schemas.microsoft.com/office/drawing/2014/main" id="{90F75D8B-489A-B08E-B7F0-ACAEC9352DD8}"/>
              </a:ext>
            </a:extLst>
          </p:cNvPr>
          <p:cNvSpPr>
            <a:spLocks noGrp="1"/>
          </p:cNvSpPr>
          <p:nvPr>
            <p:ph idx="1"/>
          </p:nvPr>
        </p:nvSpPr>
        <p:spPr>
          <a:xfrm>
            <a:off x="838200" y="1825625"/>
            <a:ext cx="10515600" cy="4351338"/>
          </a:xfrm>
        </p:spPr>
        <p:txBody>
          <a:bodyPr>
            <a:normAutofit/>
          </a:bodyPr>
          <a:lstStyle/>
          <a:p>
            <a:pPr marL="0" indent="0">
              <a:buNone/>
            </a:pPr>
            <a:r>
              <a:rPr lang="en-US" sz="2400" dirty="0" err="1">
                <a:solidFill>
                  <a:srgbClr val="FFFFFF"/>
                </a:solidFill>
                <a:latin typeface="Baskerville Old Face" panose="02020602080505020303" pitchFamily="18" charset="0"/>
              </a:rPr>
              <a:t>Carvizes</a:t>
            </a:r>
            <a:r>
              <a:rPr lang="en-US" sz="2400" dirty="0">
                <a:solidFill>
                  <a:srgbClr val="FFFFFF"/>
                </a:solidFill>
                <a:latin typeface="Baskerville Old Face" panose="02020602080505020303" pitchFamily="18" charset="0"/>
              </a:rPr>
              <a:t>, when inclined to socialize, come together to form prides. These prides typically consist of a small number of </a:t>
            </a:r>
            <a:r>
              <a:rPr lang="en-US" sz="2400" dirty="0" err="1">
                <a:solidFill>
                  <a:srgbClr val="FFFFFF"/>
                </a:solidFill>
                <a:latin typeface="Baskerville Old Face" panose="02020602080505020303" pitchFamily="18" charset="0"/>
              </a:rPr>
              <a:t>Carvizes</a:t>
            </a:r>
            <a:r>
              <a:rPr lang="en-US" sz="2400" dirty="0">
                <a:solidFill>
                  <a:srgbClr val="FFFFFF"/>
                </a:solidFill>
                <a:latin typeface="Baskerville Old Face" panose="02020602080505020303" pitchFamily="18" charset="0"/>
              </a:rPr>
              <a:t> and often develop enduring bonds. The aggressive nature of </a:t>
            </a:r>
            <a:r>
              <a:rPr lang="en-US" sz="2400" dirty="0" err="1">
                <a:solidFill>
                  <a:srgbClr val="FFFFFF"/>
                </a:solidFill>
                <a:latin typeface="Baskerville Old Face" panose="02020602080505020303" pitchFamily="18" charset="0"/>
              </a:rPr>
              <a:t>Carvizes</a:t>
            </a:r>
            <a:r>
              <a:rPr lang="en-US" sz="2400" dirty="0">
                <a:solidFill>
                  <a:srgbClr val="FFFFFF"/>
                </a:solidFill>
                <a:latin typeface="Baskerville Old Face" panose="02020602080505020303" pitchFamily="18" charset="0"/>
              </a:rPr>
              <a:t> becomes evident when prides from different groups encounter each other, leading to confrontations that persist until only one pride remains standing. The victorious </a:t>
            </a:r>
            <a:r>
              <a:rPr lang="en-US" sz="2400" dirty="0" err="1">
                <a:solidFill>
                  <a:srgbClr val="FFFFFF"/>
                </a:solidFill>
                <a:latin typeface="Baskerville Old Face" panose="02020602080505020303" pitchFamily="18" charset="0"/>
              </a:rPr>
              <a:t>Carvizes</a:t>
            </a:r>
            <a:r>
              <a:rPr lang="en-US" sz="2400" dirty="0">
                <a:solidFill>
                  <a:srgbClr val="FFFFFF"/>
                </a:solidFill>
                <a:latin typeface="Baskerville Old Face" panose="02020602080505020303" pitchFamily="18" charset="0"/>
              </a:rPr>
              <a:t> experience a notable enhancement in their </a:t>
            </a:r>
            <a:r>
              <a:rPr lang="en-US" sz="2400" dirty="0" err="1">
                <a:solidFill>
                  <a:srgbClr val="FFFFFF"/>
                </a:solidFill>
                <a:latin typeface="Baskerville Old Face" panose="02020602080505020303" pitchFamily="18" charset="0"/>
              </a:rPr>
              <a:t>socialAttitude</a:t>
            </a:r>
            <a:r>
              <a:rPr lang="en-US" sz="2400" dirty="0">
                <a:solidFill>
                  <a:srgbClr val="FFFFFF"/>
                </a:solidFill>
                <a:latin typeface="Baskerville Old Face" panose="02020602080505020303" pitchFamily="18" charset="0"/>
              </a:rPr>
              <a:t> towards their group, at the cost of limiting their movement for the day.</a:t>
            </a:r>
          </a:p>
          <a:p>
            <a:pPr marL="0" indent="0">
              <a:buNone/>
            </a:pPr>
            <a:r>
              <a:rPr lang="en-US" sz="2400" dirty="0">
                <a:solidFill>
                  <a:srgbClr val="FFFFFF"/>
                </a:solidFill>
                <a:latin typeface="Baskerville Old Face" panose="02020602080505020303" pitchFamily="18" charset="0"/>
              </a:rPr>
              <a:t>Prides move collectively towards their prey, strategically targeting the strongest </a:t>
            </a:r>
            <a:r>
              <a:rPr lang="en-US" sz="2400" dirty="0" err="1">
                <a:solidFill>
                  <a:srgbClr val="FFFFFF"/>
                </a:solidFill>
                <a:latin typeface="Baskerville Old Face" panose="02020602080505020303" pitchFamily="18" charset="0"/>
              </a:rPr>
              <a:t>Erbast</a:t>
            </a:r>
            <a:r>
              <a:rPr lang="en-US" sz="2400" dirty="0">
                <a:solidFill>
                  <a:srgbClr val="FFFFFF"/>
                </a:solidFill>
                <a:latin typeface="Baskerville Old Face" panose="02020602080505020303" pitchFamily="18" charset="0"/>
              </a:rPr>
              <a:t> they can find. To maintain a balance within the pride, there exists a '</a:t>
            </a:r>
            <a:r>
              <a:rPr lang="en-US" sz="2400" dirty="0" err="1">
                <a:solidFill>
                  <a:srgbClr val="FFFFFF"/>
                </a:solidFill>
                <a:latin typeface="Baskerville Old Face" panose="02020602080505020303" pitchFamily="18" charset="0"/>
              </a:rPr>
              <a:t>max_size</a:t>
            </a:r>
            <a:r>
              <a:rPr lang="en-US" sz="2400" dirty="0">
                <a:solidFill>
                  <a:srgbClr val="FFFFFF"/>
                </a:solidFill>
                <a:latin typeface="Baskerville Old Face" panose="02020602080505020303" pitchFamily="18" charset="0"/>
              </a:rPr>
              <a:t>' attribute. Offspring exceeding this value are expelled from the pride, ensuring that prides remain manageable and efficient in their hunting strategies.</a:t>
            </a:r>
          </a:p>
          <a:p>
            <a:pPr marL="0" indent="0">
              <a:buNone/>
            </a:pPr>
            <a:endParaRPr lang="en-US" dirty="0">
              <a:solidFill>
                <a:srgbClr val="FFFFFF"/>
              </a:solidFill>
            </a:endParaRPr>
          </a:p>
          <a:p>
            <a:pPr marL="0" indent="0">
              <a:buNone/>
            </a:pPr>
            <a:endParaRPr lang="en-US" dirty="0">
              <a:solidFill>
                <a:srgbClr val="FFFFFF"/>
              </a:solidFill>
            </a:endParaRPr>
          </a:p>
          <a:p>
            <a:pPr marL="0" indent="0">
              <a:buNone/>
            </a:pPr>
            <a:endParaRPr lang="en-US" dirty="0">
              <a:solidFill>
                <a:srgbClr val="FFFFFF"/>
              </a:solidFill>
            </a:endParaRPr>
          </a:p>
          <a:p>
            <a:pPr marL="0" indent="0">
              <a:buNone/>
            </a:pPr>
            <a:endParaRPr lang="en-US" dirty="0">
              <a:solidFill>
                <a:srgbClr val="FFFFFF"/>
              </a:solidFill>
            </a:endParaRPr>
          </a:p>
          <a:p>
            <a:pPr marL="0" indent="0">
              <a:buNone/>
            </a:pPr>
            <a:endParaRPr lang="en-US" dirty="0">
              <a:solidFill>
                <a:srgbClr val="FFFFFF"/>
              </a:solidFill>
            </a:endParaRPr>
          </a:p>
          <a:p>
            <a:pPr marL="0" indent="0">
              <a:buNone/>
            </a:pPr>
            <a:endParaRPr lang="it-IT" dirty="0">
              <a:solidFill>
                <a:srgbClr val="FFFFFF"/>
              </a:solidFill>
            </a:endParaRPr>
          </a:p>
        </p:txBody>
      </p:sp>
    </p:spTree>
    <p:extLst>
      <p:ext uri="{BB962C8B-B14F-4D97-AF65-F5344CB8AC3E}">
        <p14:creationId xmlns:p14="http://schemas.microsoft.com/office/powerpoint/2010/main" val="16185516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Tm="1023">
        <p:fade/>
      </p:transition>
    </mc:Choice>
    <mc:Fallback xmlns="">
      <p:transition spd="med" advTm="1023">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Segnaposto contenuto 3">
            <a:extLst>
              <a:ext uri="{FF2B5EF4-FFF2-40B4-BE49-F238E27FC236}">
                <a16:creationId xmlns:a16="http://schemas.microsoft.com/office/drawing/2014/main" id="{8CC4F078-1611-FECE-4146-3DB3F46A0B5B}"/>
              </a:ext>
            </a:extLst>
          </p:cNvPr>
          <p:cNvPicPr>
            <a:picLocks noGrp="1" noChangeAspect="1"/>
          </p:cNvPicPr>
          <p:nvPr>
            <p:ph idx="1"/>
          </p:nvPr>
        </p:nvPicPr>
        <p:blipFill rotWithShape="1">
          <a:blip r:embed="rId2">
            <a:alphaModFix amt="50000"/>
            <a:extLst>
              <a:ext uri="{BEBA8EAE-BF5A-486C-A8C5-ECC9F3942E4B}">
                <a14:imgProps xmlns:a14="http://schemas.microsoft.com/office/drawing/2010/main">
                  <a14:imgLayer r:embed="rId3">
                    <a14:imgEffect>
                      <a14:backgroundRemoval t="492" b="96393" l="1556" r="97667">
                        <a14:foregroundMark x1="33222" y1="89672" x2="32778" y2="96393"/>
                        <a14:foregroundMark x1="43556" y1="94918" x2="43222" y2="97213"/>
                        <a14:foregroundMark x1="59222" y1="90656" x2="68778" y2="91311"/>
                        <a14:foregroundMark x1="68778" y1="91311" x2="87222" y2="88852"/>
                        <a14:foregroundMark x1="87222" y1="88852" x2="93111" y2="81803"/>
                        <a14:foregroundMark x1="93111" y1="81803" x2="96111" y2="67705"/>
                        <a14:foregroundMark x1="96111" y1="67705" x2="93667" y2="56557"/>
                        <a14:foregroundMark x1="93667" y1="56557" x2="89556" y2="54426"/>
                        <a14:foregroundMark x1="97667" y1="62459" x2="96889" y2="74590"/>
                        <a14:foregroundMark x1="11333" y1="14754" x2="4111" y2="9672"/>
                        <a14:foregroundMark x1="3492" y1="3279" x2="3444" y2="2787"/>
                        <a14:foregroundMark x1="3514" y1="3503" x2="3492" y2="3279"/>
                        <a14:foregroundMark x1="4111" y1="9672" x2="3874" y2="7229"/>
                        <a14:foregroundMark x1="4667" y1="12459" x2="4111" y2="12951"/>
                        <a14:foregroundMark x1="2014" y1="14911" x2="1556" y2="15410"/>
                        <a14:foregroundMark x1="4111" y1="12623" x2="2091" y2="14826"/>
                        <a14:foregroundMark x1="33444" y1="13770" x2="34111" y2="11803"/>
                        <a14:foregroundMark x1="37111" y1="18033" x2="39556" y2="12787"/>
                        <a14:foregroundMark x1="36000" y1="17541" x2="36556" y2="15738"/>
                        <a14:foregroundMark x1="31444" y1="15738" x2="30889" y2="13443"/>
                        <a14:foregroundMark x1="20667" y1="3279" x2="21889" y2="492"/>
                        <a14:foregroundMark x1="25778" y1="8033" x2="26261" y2="6466"/>
                        <a14:foregroundMark x1="11556" y1="6557" x2="12111" y2="3934"/>
                        <a14:foregroundMark x1="3000" y1="2623" x2="3667" y2="1475"/>
                        <a14:foregroundMark x1="26000" y1="5574" x2="26778" y2="4590"/>
                        <a14:backgroundMark x1="3444" y1="3279" x2="3444" y2="3279"/>
                        <a14:backgroundMark x1="3667" y1="3443" x2="4333" y2="7049"/>
                        <a14:backgroundMark x1="28000" y1="3934" x2="26778" y2="6885"/>
                        <a14:backgroundMark x1="36778" y1="16721" x2="37000" y2="15410"/>
                        <a14:backgroundMark x1="30333" y1="14754" x2="31222" y2="12459"/>
                        <a14:backgroundMark x1="39333" y1="15246" x2="40444" y2="11803"/>
                        <a14:backgroundMark x1="1556" y1="16721" x2="1778" y2="16066"/>
                        <a14:backgroundMark x1="29222" y1="32459" x2="32778" y2="31148"/>
                        <a14:backgroundMark x1="27556" y1="39508" x2="29000" y2="37869"/>
                        <a14:backgroundMark x1="33778" y1="37213" x2="35222" y2="35738"/>
                      </a14:backgroundRemoval>
                    </a14:imgEffect>
                  </a14:imgLayer>
                </a14:imgProps>
              </a:ext>
            </a:extLst>
          </a:blip>
          <a:srcRect t="5895" r="-1" b="11057"/>
          <a:stretch/>
        </p:blipFill>
        <p:spPr>
          <a:xfrm>
            <a:off x="20" y="10"/>
            <a:ext cx="12188930" cy="6857990"/>
          </a:xfrm>
          <a:prstGeom prst="rect">
            <a:avLst/>
          </a:prstGeom>
        </p:spPr>
      </p:pic>
      <p:sp>
        <p:nvSpPr>
          <p:cNvPr id="2" name="Titolo 1">
            <a:extLst>
              <a:ext uri="{FF2B5EF4-FFF2-40B4-BE49-F238E27FC236}">
                <a16:creationId xmlns:a16="http://schemas.microsoft.com/office/drawing/2014/main" id="{B4F77585-2FFD-15D5-F60C-09C25C837DEA}"/>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latin typeface="Algerian" panose="04020705040A02060702" pitchFamily="82" charset="0"/>
              </a:rPr>
              <a:t>ERBAST</a:t>
            </a:r>
          </a:p>
        </p:txBody>
      </p:sp>
      <p:sp>
        <p:nvSpPr>
          <p:cNvPr id="18"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50015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38">
        <p15:prstTrans prst="pageCurlDouble"/>
      </p:transition>
    </mc:Choice>
    <mc:Fallback xmlns="">
      <p:transition spd="slow" advTm="138">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egnaposto contenuto 3">
            <a:extLst>
              <a:ext uri="{FF2B5EF4-FFF2-40B4-BE49-F238E27FC236}">
                <a16:creationId xmlns:a16="http://schemas.microsoft.com/office/drawing/2014/main" id="{8038CB9C-2B6B-96AE-01EE-D154F2C96757}"/>
              </a:ext>
            </a:extLst>
          </p:cNvPr>
          <p:cNvPicPr>
            <a:picLocks noChangeAspect="1"/>
          </p:cNvPicPr>
          <p:nvPr/>
        </p:nvPicPr>
        <p:blipFill rotWithShape="1">
          <a:blip r:embed="rId2">
            <a:alphaModFix amt="35000"/>
            <a:extLst>
              <a:ext uri="{BEBA8EAE-BF5A-486C-A8C5-ECC9F3942E4B}">
                <a14:imgProps xmlns:a14="http://schemas.microsoft.com/office/drawing/2010/main">
                  <a14:imgLayer r:embed="rId3">
                    <a14:imgEffect>
                      <a14:backgroundRemoval t="492" b="96393" l="1556" r="97667">
                        <a14:foregroundMark x1="33222" y1="89672" x2="32778" y2="96393"/>
                        <a14:foregroundMark x1="43556" y1="94918" x2="43222" y2="97213"/>
                        <a14:foregroundMark x1="59222" y1="90656" x2="68778" y2="91311"/>
                        <a14:foregroundMark x1="68778" y1="91311" x2="87222" y2="88852"/>
                        <a14:foregroundMark x1="87222" y1="88852" x2="93111" y2="81803"/>
                        <a14:foregroundMark x1="93111" y1="81803" x2="96111" y2="67705"/>
                        <a14:foregroundMark x1="96111" y1="67705" x2="93667" y2="56557"/>
                        <a14:foregroundMark x1="93667" y1="56557" x2="89556" y2="54426"/>
                        <a14:foregroundMark x1="97667" y1="62459" x2="96889" y2="74590"/>
                        <a14:foregroundMark x1="11333" y1="14754" x2="4111" y2="9672"/>
                        <a14:foregroundMark x1="3492" y1="3279" x2="3444" y2="2787"/>
                        <a14:foregroundMark x1="3514" y1="3503" x2="3492" y2="3279"/>
                        <a14:foregroundMark x1="4111" y1="9672" x2="3874" y2="7229"/>
                        <a14:foregroundMark x1="4667" y1="12459" x2="4111" y2="12951"/>
                        <a14:foregroundMark x1="2014" y1="14911" x2="1556" y2="15410"/>
                        <a14:foregroundMark x1="4111" y1="12623" x2="2091" y2="14826"/>
                        <a14:foregroundMark x1="33444" y1="13770" x2="34111" y2="11803"/>
                        <a14:foregroundMark x1="37111" y1="18033" x2="39556" y2="12787"/>
                        <a14:foregroundMark x1="36000" y1="17541" x2="36556" y2="15738"/>
                        <a14:foregroundMark x1="31444" y1="15738" x2="30889" y2="13443"/>
                        <a14:foregroundMark x1="20667" y1="3279" x2="21889" y2="492"/>
                        <a14:foregroundMark x1="25778" y1="8033" x2="26261" y2="6466"/>
                        <a14:foregroundMark x1="11556" y1="6557" x2="12111" y2="3934"/>
                        <a14:foregroundMark x1="3000" y1="2623" x2="3667" y2="1475"/>
                        <a14:foregroundMark x1="26000" y1="5574" x2="26778" y2="4590"/>
                        <a14:backgroundMark x1="3444" y1="3279" x2="3444" y2="3279"/>
                        <a14:backgroundMark x1="3667" y1="3443" x2="4333" y2="7049"/>
                        <a14:backgroundMark x1="28000" y1="3934" x2="26778" y2="6885"/>
                        <a14:backgroundMark x1="36778" y1="16721" x2="37000" y2="15410"/>
                        <a14:backgroundMark x1="30333" y1="14754" x2="31222" y2="12459"/>
                        <a14:backgroundMark x1="39333" y1="15246" x2="40444" y2="11803"/>
                        <a14:backgroundMark x1="1556" y1="16721" x2="1778" y2="16066"/>
                        <a14:backgroundMark x1="29222" y1="32459" x2="32778" y2="31148"/>
                        <a14:backgroundMark x1="27556" y1="39508" x2="29000" y2="37869"/>
                        <a14:backgroundMark x1="33778" y1="37213" x2="35222" y2="35738"/>
                      </a14:backgroundRemoval>
                    </a14:imgEffect>
                  </a14:imgLayer>
                </a14:imgProps>
              </a:ext>
            </a:extLst>
          </a:blip>
          <a:srcRect t="5906" b="11068"/>
          <a:stretch/>
        </p:blipFill>
        <p:spPr>
          <a:xfrm>
            <a:off x="20" y="10"/>
            <a:ext cx="12191980" cy="6857990"/>
          </a:xfrm>
          <a:prstGeom prst="rect">
            <a:avLst/>
          </a:prstGeom>
        </p:spPr>
      </p:pic>
      <p:sp>
        <p:nvSpPr>
          <p:cNvPr id="2" name="Titolo 1">
            <a:extLst>
              <a:ext uri="{FF2B5EF4-FFF2-40B4-BE49-F238E27FC236}">
                <a16:creationId xmlns:a16="http://schemas.microsoft.com/office/drawing/2014/main" id="{6105097F-FEC3-B2EF-F850-FAF099B6F3D0}"/>
              </a:ext>
            </a:extLst>
          </p:cNvPr>
          <p:cNvSpPr>
            <a:spLocks noGrp="1"/>
          </p:cNvSpPr>
          <p:nvPr>
            <p:ph type="title"/>
          </p:nvPr>
        </p:nvSpPr>
        <p:spPr>
          <a:xfrm>
            <a:off x="838200" y="365125"/>
            <a:ext cx="10515600" cy="1325563"/>
          </a:xfrm>
        </p:spPr>
        <p:txBody>
          <a:bodyPr>
            <a:normAutofit/>
          </a:bodyPr>
          <a:lstStyle/>
          <a:p>
            <a:r>
              <a:rPr lang="it-IT" dirty="0">
                <a:solidFill>
                  <a:srgbClr val="FFFFFF"/>
                </a:solidFill>
                <a:latin typeface="Algerian" panose="04020705040A02060702" pitchFamily="82" charset="0"/>
              </a:rPr>
              <a:t>ERBAST</a:t>
            </a:r>
          </a:p>
        </p:txBody>
      </p:sp>
      <p:sp>
        <p:nvSpPr>
          <p:cNvPr id="3" name="Segnaposto contenuto 2">
            <a:extLst>
              <a:ext uri="{FF2B5EF4-FFF2-40B4-BE49-F238E27FC236}">
                <a16:creationId xmlns:a16="http://schemas.microsoft.com/office/drawing/2014/main" id="{877EDB63-71F0-FD79-4903-8A09F27DC264}"/>
              </a:ext>
            </a:extLst>
          </p:cNvPr>
          <p:cNvSpPr>
            <a:spLocks noGrp="1"/>
          </p:cNvSpPr>
          <p:nvPr>
            <p:ph idx="1"/>
          </p:nvPr>
        </p:nvSpPr>
        <p:spPr>
          <a:xfrm>
            <a:off x="838200" y="1825625"/>
            <a:ext cx="10515600" cy="4351338"/>
          </a:xfrm>
        </p:spPr>
        <p:txBody>
          <a:bodyPr>
            <a:normAutofit/>
          </a:bodyPr>
          <a:lstStyle/>
          <a:p>
            <a:pPr marL="0" indent="0">
              <a:buNone/>
            </a:pPr>
            <a:r>
              <a:rPr lang="en-US" sz="2600" dirty="0" err="1">
                <a:solidFill>
                  <a:srgbClr val="FFFFFF"/>
                </a:solidFill>
                <a:latin typeface="Baskerville Old Face" panose="02020602080505020303" pitchFamily="18" charset="0"/>
              </a:rPr>
              <a:t>Erbasts</a:t>
            </a:r>
            <a:r>
              <a:rPr lang="en-US" sz="2600" dirty="0">
                <a:solidFill>
                  <a:srgbClr val="FFFFFF"/>
                </a:solidFill>
                <a:latin typeface="Baskerville Old Face" panose="02020602080505020303" pitchFamily="18" charset="0"/>
              </a:rPr>
              <a:t>, the herbivores of </a:t>
            </a:r>
            <a:r>
              <a:rPr lang="en-US" sz="2600" dirty="0" err="1">
                <a:solidFill>
                  <a:srgbClr val="FFFFFF"/>
                </a:solidFill>
                <a:latin typeface="Baskerville Old Face" panose="02020602080505020303" pitchFamily="18" charset="0"/>
              </a:rPr>
              <a:t>Planisuss</a:t>
            </a:r>
            <a:r>
              <a:rPr lang="en-US" sz="2600" dirty="0">
                <a:solidFill>
                  <a:srgbClr val="FFFFFF"/>
                </a:solidFill>
                <a:latin typeface="Baskerville Old Face" panose="02020602080505020303" pitchFamily="18" charset="0"/>
              </a:rPr>
              <a:t>, sustain themselves by grazing on </a:t>
            </a:r>
            <a:r>
              <a:rPr lang="en-US" sz="2600" dirty="0" err="1">
                <a:solidFill>
                  <a:srgbClr val="FFFFFF"/>
                </a:solidFill>
                <a:latin typeface="Baskerville Old Face" panose="02020602080505020303" pitchFamily="18" charset="0"/>
              </a:rPr>
              <a:t>Vegetobs</a:t>
            </a:r>
            <a:r>
              <a:rPr lang="en-US" sz="2600" dirty="0">
                <a:solidFill>
                  <a:srgbClr val="FFFFFF"/>
                </a:solidFill>
                <a:latin typeface="Baskerville Old Face" panose="02020602080505020303" pitchFamily="18" charset="0"/>
              </a:rPr>
              <a:t> to maintain their energy levels. These sociable creatures frequently come together to form herds, although they tend to disperse due to diverging decisions. </a:t>
            </a:r>
            <a:r>
              <a:rPr lang="en-US" sz="2600" dirty="0" err="1">
                <a:solidFill>
                  <a:srgbClr val="FFFFFF"/>
                </a:solidFill>
                <a:latin typeface="Baskerville Old Face" panose="02020602080505020303" pitchFamily="18" charset="0"/>
              </a:rPr>
              <a:t>Erbasts</a:t>
            </a:r>
            <a:r>
              <a:rPr lang="en-US" sz="2600" dirty="0">
                <a:solidFill>
                  <a:srgbClr val="FFFFFF"/>
                </a:solidFill>
                <a:latin typeface="Baskerville Old Face" panose="02020602080505020303" pitchFamily="18" charset="0"/>
              </a:rPr>
              <a:t>, preferring a more stationary lifestyle, don't move unless necessary, opting to stay in one place and graze on the vegetation in their respective cells. They actively try to avoid </a:t>
            </a:r>
            <a:r>
              <a:rPr lang="en-US" sz="2600" dirty="0" err="1">
                <a:solidFill>
                  <a:srgbClr val="FFFFFF"/>
                </a:solidFill>
                <a:latin typeface="Baskerville Old Face" panose="02020602080505020303" pitchFamily="18" charset="0"/>
              </a:rPr>
              <a:t>Carvizes</a:t>
            </a:r>
            <a:r>
              <a:rPr lang="en-US" sz="2600" dirty="0">
                <a:solidFill>
                  <a:srgbClr val="FFFFFF"/>
                </a:solidFill>
                <a:latin typeface="Baskerville Old Face" panose="02020602080505020303" pitchFamily="18" charset="0"/>
              </a:rPr>
              <a:t>.</a:t>
            </a:r>
          </a:p>
          <a:p>
            <a:pPr marL="0" indent="0">
              <a:buNone/>
            </a:pPr>
            <a:r>
              <a:rPr lang="en-US" sz="2600" dirty="0">
                <a:solidFill>
                  <a:srgbClr val="FFFFFF"/>
                </a:solidFill>
                <a:latin typeface="Baskerville Old Face" panose="02020602080505020303" pitchFamily="18" charset="0"/>
              </a:rPr>
              <a:t>Despite their relatively low lifetime expectancy, </a:t>
            </a:r>
            <a:r>
              <a:rPr lang="en-US" sz="2600" dirty="0" err="1">
                <a:solidFill>
                  <a:srgbClr val="FFFFFF"/>
                </a:solidFill>
                <a:latin typeface="Baskerville Old Face" panose="02020602080505020303" pitchFamily="18" charset="0"/>
              </a:rPr>
              <a:t>Erbasts</a:t>
            </a:r>
            <a:r>
              <a:rPr lang="en-US" sz="2600" dirty="0">
                <a:solidFill>
                  <a:srgbClr val="FFFFFF"/>
                </a:solidFill>
                <a:latin typeface="Baskerville Old Face" panose="02020602080505020303" pitchFamily="18" charset="0"/>
              </a:rPr>
              <a:t> compensate by reproducing at a rapid rate, contributing to the continual growth of their population even in the face of predation. This reproductive strategy allows them to sustain their numbers, creating a dynamic balance in the ecosystem of </a:t>
            </a:r>
            <a:r>
              <a:rPr lang="en-US" sz="2600" dirty="0" err="1">
                <a:solidFill>
                  <a:srgbClr val="FFFFFF"/>
                </a:solidFill>
                <a:latin typeface="Baskerville Old Face" panose="02020602080505020303" pitchFamily="18" charset="0"/>
              </a:rPr>
              <a:t>Planisuss</a:t>
            </a:r>
            <a:r>
              <a:rPr lang="en-US" sz="2600" dirty="0">
                <a:solidFill>
                  <a:srgbClr val="FFFFFF"/>
                </a:solidFill>
                <a:latin typeface="Baskerville Old Face" panose="02020602080505020303" pitchFamily="18" charset="0"/>
              </a:rPr>
              <a:t>.</a:t>
            </a:r>
            <a:endParaRPr lang="it-IT" sz="2600" dirty="0">
              <a:solidFill>
                <a:srgbClr val="FFFFFF"/>
              </a:solidFill>
              <a:latin typeface="Baskerville Old Face" panose="02020602080505020303" pitchFamily="18" charset="0"/>
            </a:endParaRPr>
          </a:p>
        </p:txBody>
      </p:sp>
    </p:spTree>
    <p:extLst>
      <p:ext uri="{BB962C8B-B14F-4D97-AF65-F5344CB8AC3E}">
        <p14:creationId xmlns:p14="http://schemas.microsoft.com/office/powerpoint/2010/main" val="24307856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Tm="1169">
        <p:fade/>
      </p:transition>
    </mc:Choice>
    <mc:Fallback xmlns="">
      <p:transition spd="med" advTm="1169">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egnaposto contenuto 3">
            <a:extLst>
              <a:ext uri="{FF2B5EF4-FFF2-40B4-BE49-F238E27FC236}">
                <a16:creationId xmlns:a16="http://schemas.microsoft.com/office/drawing/2014/main" id="{8038CB9C-2B6B-96AE-01EE-D154F2C96757}"/>
              </a:ext>
            </a:extLst>
          </p:cNvPr>
          <p:cNvPicPr>
            <a:picLocks noChangeAspect="1"/>
          </p:cNvPicPr>
          <p:nvPr/>
        </p:nvPicPr>
        <p:blipFill rotWithShape="1">
          <a:blip r:embed="rId2">
            <a:alphaModFix amt="35000"/>
            <a:extLst>
              <a:ext uri="{BEBA8EAE-BF5A-486C-A8C5-ECC9F3942E4B}">
                <a14:imgProps xmlns:a14="http://schemas.microsoft.com/office/drawing/2010/main">
                  <a14:imgLayer r:embed="rId3">
                    <a14:imgEffect>
                      <a14:backgroundRemoval t="492" b="96393" l="1556" r="97667">
                        <a14:foregroundMark x1="33222" y1="89672" x2="32778" y2="96393"/>
                        <a14:foregroundMark x1="43556" y1="94918" x2="43222" y2="97213"/>
                        <a14:foregroundMark x1="59222" y1="90656" x2="68778" y2="91311"/>
                        <a14:foregroundMark x1="68778" y1="91311" x2="87222" y2="88852"/>
                        <a14:foregroundMark x1="87222" y1="88852" x2="93111" y2="81803"/>
                        <a14:foregroundMark x1="93111" y1="81803" x2="96111" y2="67705"/>
                        <a14:foregroundMark x1="96111" y1="67705" x2="93667" y2="56557"/>
                        <a14:foregroundMark x1="93667" y1="56557" x2="89556" y2="54426"/>
                        <a14:foregroundMark x1="97667" y1="62459" x2="96889" y2="74590"/>
                        <a14:foregroundMark x1="11333" y1="14754" x2="4111" y2="9672"/>
                        <a14:foregroundMark x1="3492" y1="3279" x2="3444" y2="2787"/>
                        <a14:foregroundMark x1="3514" y1="3503" x2="3492" y2="3279"/>
                        <a14:foregroundMark x1="4111" y1="9672" x2="3874" y2="7229"/>
                        <a14:foregroundMark x1="4667" y1="12459" x2="4111" y2="12951"/>
                        <a14:foregroundMark x1="2014" y1="14911" x2="1556" y2="15410"/>
                        <a14:foregroundMark x1="4111" y1="12623" x2="2091" y2="14826"/>
                        <a14:foregroundMark x1="33444" y1="13770" x2="34111" y2="11803"/>
                        <a14:foregroundMark x1="37111" y1="18033" x2="39556" y2="12787"/>
                        <a14:foregroundMark x1="36000" y1="17541" x2="36556" y2="15738"/>
                        <a14:foregroundMark x1="31444" y1="15738" x2="30889" y2="13443"/>
                        <a14:foregroundMark x1="20667" y1="3279" x2="21889" y2="492"/>
                        <a14:foregroundMark x1="25778" y1="8033" x2="26261" y2="6466"/>
                        <a14:foregroundMark x1="11556" y1="6557" x2="12111" y2="3934"/>
                        <a14:foregroundMark x1="3000" y1="2623" x2="3667" y2="1475"/>
                        <a14:foregroundMark x1="26000" y1="5574" x2="26778" y2="4590"/>
                        <a14:backgroundMark x1="3444" y1="3279" x2="3444" y2="3279"/>
                        <a14:backgroundMark x1="3667" y1="3443" x2="4333" y2="7049"/>
                        <a14:backgroundMark x1="28000" y1="3934" x2="26778" y2="6885"/>
                        <a14:backgroundMark x1="36778" y1="16721" x2="37000" y2="15410"/>
                        <a14:backgroundMark x1="30333" y1="14754" x2="31222" y2="12459"/>
                        <a14:backgroundMark x1="39333" y1="15246" x2="40444" y2="11803"/>
                        <a14:backgroundMark x1="1556" y1="16721" x2="1778" y2="16066"/>
                        <a14:backgroundMark x1="29222" y1="32459" x2="32778" y2="31148"/>
                        <a14:backgroundMark x1="27556" y1="39508" x2="29000" y2="37869"/>
                        <a14:backgroundMark x1="33778" y1="37213" x2="35222" y2="35738"/>
                      </a14:backgroundRemoval>
                    </a14:imgEffect>
                  </a14:imgLayer>
                </a14:imgProps>
              </a:ext>
            </a:extLst>
          </a:blip>
          <a:srcRect t="5906" b="11068"/>
          <a:stretch/>
        </p:blipFill>
        <p:spPr>
          <a:xfrm>
            <a:off x="20" y="10"/>
            <a:ext cx="12191980" cy="6857990"/>
          </a:xfrm>
          <a:prstGeom prst="rect">
            <a:avLst/>
          </a:prstGeom>
        </p:spPr>
      </p:pic>
      <p:sp>
        <p:nvSpPr>
          <p:cNvPr id="2" name="Titolo 1">
            <a:extLst>
              <a:ext uri="{FF2B5EF4-FFF2-40B4-BE49-F238E27FC236}">
                <a16:creationId xmlns:a16="http://schemas.microsoft.com/office/drawing/2014/main" id="{6105097F-FEC3-B2EF-F850-FAF099B6F3D0}"/>
              </a:ext>
            </a:extLst>
          </p:cNvPr>
          <p:cNvSpPr>
            <a:spLocks noGrp="1"/>
          </p:cNvSpPr>
          <p:nvPr>
            <p:ph type="title"/>
          </p:nvPr>
        </p:nvSpPr>
        <p:spPr>
          <a:xfrm>
            <a:off x="838200" y="365125"/>
            <a:ext cx="10515600" cy="1325563"/>
          </a:xfrm>
        </p:spPr>
        <p:txBody>
          <a:bodyPr>
            <a:normAutofit/>
          </a:bodyPr>
          <a:lstStyle/>
          <a:p>
            <a:r>
              <a:rPr lang="it-IT" dirty="0">
                <a:solidFill>
                  <a:srgbClr val="FFFFFF"/>
                </a:solidFill>
                <a:latin typeface="Algerian" panose="04020705040A02060702" pitchFamily="82" charset="0"/>
              </a:rPr>
              <a:t>HERDS</a:t>
            </a:r>
          </a:p>
        </p:txBody>
      </p:sp>
      <p:sp>
        <p:nvSpPr>
          <p:cNvPr id="3" name="Segnaposto contenuto 2">
            <a:extLst>
              <a:ext uri="{FF2B5EF4-FFF2-40B4-BE49-F238E27FC236}">
                <a16:creationId xmlns:a16="http://schemas.microsoft.com/office/drawing/2014/main" id="{877EDB63-71F0-FD79-4903-8A09F27DC264}"/>
              </a:ext>
            </a:extLst>
          </p:cNvPr>
          <p:cNvSpPr>
            <a:spLocks noGrp="1"/>
          </p:cNvSpPr>
          <p:nvPr>
            <p:ph idx="1"/>
          </p:nvPr>
        </p:nvSpPr>
        <p:spPr>
          <a:xfrm>
            <a:off x="838200" y="1825625"/>
            <a:ext cx="10515600" cy="4351338"/>
          </a:xfrm>
        </p:spPr>
        <p:txBody>
          <a:bodyPr>
            <a:noAutofit/>
          </a:bodyPr>
          <a:lstStyle/>
          <a:p>
            <a:pPr marL="0" indent="0">
              <a:buNone/>
            </a:pPr>
            <a:r>
              <a:rPr lang="en-US" sz="2300" dirty="0" err="1">
                <a:solidFill>
                  <a:srgbClr val="FFFFFF"/>
                </a:solidFill>
                <a:latin typeface="Baskerville Old Face" panose="02020602080505020303" pitchFamily="18" charset="0"/>
              </a:rPr>
              <a:t>Erbasts</a:t>
            </a:r>
            <a:r>
              <a:rPr lang="en-US" sz="2300" dirty="0">
                <a:solidFill>
                  <a:srgbClr val="FFFFFF"/>
                </a:solidFill>
                <a:latin typeface="Baskerville Old Face" panose="02020602080505020303" pitchFamily="18" charset="0"/>
              </a:rPr>
              <a:t> exhibit a collective behavior, forming herds that can be formed by numerous members but are prone to occasional splits. Their highly social nature permits these herbivores to merge with other groups of </a:t>
            </a:r>
            <a:r>
              <a:rPr lang="en-US" sz="2300" dirty="0" err="1">
                <a:solidFill>
                  <a:srgbClr val="FFFFFF"/>
                </a:solidFill>
                <a:latin typeface="Baskerville Old Face" panose="02020602080505020303" pitchFamily="18" charset="0"/>
              </a:rPr>
              <a:t>Erbasts</a:t>
            </a:r>
            <a:r>
              <a:rPr lang="en-US" sz="2300" dirty="0">
                <a:solidFill>
                  <a:srgbClr val="FFFFFF"/>
                </a:solidFill>
                <a:latin typeface="Baskerville Old Face" panose="02020602080505020303" pitchFamily="18" charset="0"/>
              </a:rPr>
              <a:t> when they cross paths. Within these herds, each </a:t>
            </a:r>
            <a:r>
              <a:rPr lang="en-US" sz="2300" dirty="0" err="1">
                <a:solidFill>
                  <a:srgbClr val="FFFFFF"/>
                </a:solidFill>
                <a:latin typeface="Baskerville Old Face" panose="02020602080505020303" pitchFamily="18" charset="0"/>
              </a:rPr>
              <a:t>Erbast</a:t>
            </a:r>
            <a:r>
              <a:rPr lang="en-US" sz="2300" dirty="0">
                <a:solidFill>
                  <a:srgbClr val="FFFFFF"/>
                </a:solidFill>
                <a:latin typeface="Baskerville Old Face" panose="02020602080505020303" pitchFamily="18" charset="0"/>
              </a:rPr>
              <a:t> partakes in a daily decision-making process, weighing the choice to either move or remain stationary. The group's final decision is determined by the majority. However, the individual social attitudes of herd members allow them the flexibility to alter their initial decisions based on the group consensus or persist in their original choices, potentially leading to separations from the herd.</a:t>
            </a:r>
          </a:p>
          <a:p>
            <a:pPr marL="0" indent="0">
              <a:buNone/>
            </a:pPr>
            <a:r>
              <a:rPr lang="en-US" sz="2300" dirty="0" err="1">
                <a:solidFill>
                  <a:srgbClr val="FFFFFF"/>
                </a:solidFill>
                <a:latin typeface="Baskerville Old Face" panose="02020602080505020303" pitchFamily="18" charset="0"/>
              </a:rPr>
              <a:t>Erbasts</a:t>
            </a:r>
            <a:r>
              <a:rPr lang="en-US" sz="2300" dirty="0">
                <a:solidFill>
                  <a:srgbClr val="FFFFFF"/>
                </a:solidFill>
                <a:latin typeface="Baskerville Old Face" panose="02020602080505020303" pitchFamily="18" charset="0"/>
              </a:rPr>
              <a:t> can fight back when hunted, with the likelihood of survival tied to the energy level of the animal. Acknowledging the critical role of energy in their survival, Herds exhibit a cooperative strategy, prioritizing individuals with low energy when grazing. This collaborative approach enhances the overall resilience of the herd in the dynamic ecosystem of </a:t>
            </a:r>
            <a:r>
              <a:rPr lang="en-US" sz="2300" dirty="0" err="1">
                <a:solidFill>
                  <a:srgbClr val="FFFFFF"/>
                </a:solidFill>
                <a:latin typeface="Baskerville Old Face" panose="02020602080505020303" pitchFamily="18" charset="0"/>
              </a:rPr>
              <a:t>Planisuss</a:t>
            </a:r>
            <a:r>
              <a:rPr lang="en-US" sz="2300" dirty="0">
                <a:solidFill>
                  <a:srgbClr val="FFFFFF"/>
                </a:solidFill>
                <a:latin typeface="Baskerville Old Face" panose="02020602080505020303" pitchFamily="18" charset="0"/>
              </a:rPr>
              <a:t>.</a:t>
            </a:r>
            <a:endParaRPr lang="it-IT" sz="2300" dirty="0">
              <a:solidFill>
                <a:srgbClr val="FFFFFF"/>
              </a:solidFill>
              <a:latin typeface="Baskerville Old Face" panose="02020602080505020303" pitchFamily="18" charset="0"/>
            </a:endParaRPr>
          </a:p>
        </p:txBody>
      </p:sp>
    </p:spTree>
    <p:extLst>
      <p:ext uri="{BB962C8B-B14F-4D97-AF65-F5344CB8AC3E}">
        <p14:creationId xmlns:p14="http://schemas.microsoft.com/office/powerpoint/2010/main" val="37144681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Tm="1186">
        <p:fade/>
      </p:transition>
    </mc:Choice>
    <mc:Fallback xmlns="">
      <p:transition spd="med" advTm="1186">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descr="Immagine che contiene modello, Policromia, Blu intenso, Lilac&#10;&#10;Descrizione generata automaticamente">
            <a:extLst>
              <a:ext uri="{FF2B5EF4-FFF2-40B4-BE49-F238E27FC236}">
                <a16:creationId xmlns:a16="http://schemas.microsoft.com/office/drawing/2014/main" id="{BFB40FDB-AA4C-D6C6-0F3B-BA73EC4F4E6A}"/>
              </a:ext>
            </a:extLst>
          </p:cNvPr>
          <p:cNvPicPr>
            <a:picLocks noChangeAspect="1"/>
          </p:cNvPicPr>
          <p:nvPr/>
        </p:nvPicPr>
        <p:blipFill rotWithShape="1">
          <a:blip r:embed="rId2">
            <a:extLst>
              <a:ext uri="{28A0092B-C50C-407E-A947-70E740481C1C}">
                <a14:useLocalDpi xmlns:a14="http://schemas.microsoft.com/office/drawing/2010/main" val="0"/>
              </a:ext>
            </a:extLst>
          </a:blip>
          <a:srcRect t="12108" b="8787"/>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olo 1">
            <a:extLst>
              <a:ext uri="{FF2B5EF4-FFF2-40B4-BE49-F238E27FC236}">
                <a16:creationId xmlns:a16="http://schemas.microsoft.com/office/drawing/2014/main" id="{CF5E52E1-38B7-8BC2-950B-56EF81BD2C72}"/>
              </a:ext>
            </a:extLst>
          </p:cNvPr>
          <p:cNvSpPr>
            <a:spLocks noGrp="1"/>
          </p:cNvSpPr>
          <p:nvPr>
            <p:ph type="title"/>
          </p:nvPr>
        </p:nvSpPr>
        <p:spPr>
          <a:xfrm>
            <a:off x="371094" y="1161288"/>
            <a:ext cx="3438144" cy="1124712"/>
          </a:xfrm>
        </p:spPr>
        <p:txBody>
          <a:bodyPr anchor="b">
            <a:normAutofit/>
          </a:bodyPr>
          <a:lstStyle/>
          <a:p>
            <a:r>
              <a:rPr lang="it-IT" sz="3600" b="1" dirty="0">
                <a:solidFill>
                  <a:schemeClr val="bg1"/>
                </a:solidFill>
                <a:latin typeface="Algerian" panose="04020705040A02060702" pitchFamily="82" charset="0"/>
              </a:rPr>
              <a:t>PLANISUSS</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egnaposto contenuto 2">
            <a:extLst>
              <a:ext uri="{FF2B5EF4-FFF2-40B4-BE49-F238E27FC236}">
                <a16:creationId xmlns:a16="http://schemas.microsoft.com/office/drawing/2014/main" id="{6BAA1792-0414-9997-0814-068EBCE6AA9F}"/>
              </a:ext>
            </a:extLst>
          </p:cNvPr>
          <p:cNvSpPr>
            <a:spLocks noGrp="1"/>
          </p:cNvSpPr>
          <p:nvPr>
            <p:ph idx="1"/>
          </p:nvPr>
        </p:nvSpPr>
        <p:spPr>
          <a:xfrm>
            <a:off x="371094" y="2718054"/>
            <a:ext cx="3438906" cy="3207258"/>
          </a:xfrm>
        </p:spPr>
        <p:txBody>
          <a:bodyPr anchor="t">
            <a:noAutofit/>
          </a:bodyPr>
          <a:lstStyle/>
          <a:p>
            <a:pPr marL="0" indent="0">
              <a:buNone/>
            </a:pPr>
            <a:r>
              <a:rPr lang="en-US" sz="1800" b="0" i="0" dirty="0">
                <a:solidFill>
                  <a:schemeClr val="bg1"/>
                </a:solidFill>
                <a:effectLst/>
                <a:latin typeface="Baskerville Old Face" panose="02020602080505020303" pitchFamily="18" charset="0"/>
              </a:rPr>
              <a:t>With </a:t>
            </a:r>
            <a:r>
              <a:rPr lang="en-US" sz="1800" b="0" i="0" dirty="0" err="1">
                <a:solidFill>
                  <a:schemeClr val="bg1"/>
                </a:solidFill>
                <a:effectLst/>
                <a:latin typeface="Baskerville Old Face" panose="02020602080505020303" pitchFamily="18" charset="0"/>
              </a:rPr>
              <a:t>Planisuss</a:t>
            </a:r>
            <a:r>
              <a:rPr lang="en-US" sz="1800" b="0" i="0" dirty="0">
                <a:solidFill>
                  <a:schemeClr val="bg1"/>
                </a:solidFill>
                <a:effectLst/>
                <a:latin typeface="Baskerville Old Face" panose="02020602080505020303" pitchFamily="18" charset="0"/>
              </a:rPr>
              <a:t>, our aim was to simulate a simplified ecosystem, envisioning a world that could sustain itself for an extended period without collapsing. Our primary goal was to create a visually appealing and well-coded simulation that brought our ideas to life. </a:t>
            </a:r>
            <a:r>
              <a:rPr lang="en-US" sz="1800" dirty="0">
                <a:solidFill>
                  <a:schemeClr val="bg1"/>
                </a:solidFill>
                <a:latin typeface="Baskerville Old Face" panose="02020602080505020303" pitchFamily="18" charset="0"/>
              </a:rPr>
              <a:t>W</a:t>
            </a:r>
            <a:r>
              <a:rPr lang="en-US" sz="1800" b="0" i="0" dirty="0">
                <a:solidFill>
                  <a:schemeClr val="bg1"/>
                </a:solidFill>
                <a:effectLst/>
                <a:latin typeface="Baskerville Old Face" panose="02020602080505020303" pitchFamily="18" charset="0"/>
              </a:rPr>
              <a:t>e successfully developed a simulation that met our expectations. </a:t>
            </a:r>
            <a:r>
              <a:rPr lang="en-US" sz="1800" dirty="0">
                <a:solidFill>
                  <a:schemeClr val="bg1"/>
                </a:solidFill>
                <a:latin typeface="Baskerville Old Face" panose="02020602080505020303" pitchFamily="18" charset="0"/>
              </a:rPr>
              <a:t>T</a:t>
            </a:r>
            <a:r>
              <a:rPr lang="en-US" sz="1800" b="0" i="0" dirty="0">
                <a:solidFill>
                  <a:schemeClr val="bg1"/>
                </a:solidFill>
                <a:effectLst/>
                <a:latin typeface="Baskerville Old Face" panose="02020602080505020303" pitchFamily="18" charset="0"/>
              </a:rPr>
              <a:t>he simulation embodies a delicate balance, ensuring its self-maintenance over an extended period.</a:t>
            </a:r>
          </a:p>
        </p:txBody>
      </p:sp>
    </p:spTree>
    <p:extLst>
      <p:ext uri="{BB962C8B-B14F-4D97-AF65-F5344CB8AC3E}">
        <p14:creationId xmlns:p14="http://schemas.microsoft.com/office/powerpoint/2010/main" val="1506461874"/>
      </p:ext>
    </p:extLst>
  </p:cSld>
  <p:clrMapOvr>
    <a:masterClrMapping/>
  </p:clrMapOvr>
  <mc:AlternateContent xmlns:mc="http://schemas.openxmlformats.org/markup-compatibility/2006" xmlns:p14="http://schemas.microsoft.com/office/powerpoint/2010/main">
    <mc:Choice Requires="p14">
      <p:transition spd="med" p14:dur="700" advTm="2017">
        <p:fade/>
      </p:transition>
    </mc:Choice>
    <mc:Fallback xmlns="">
      <p:transition spd="med" advTm="2017">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Segnaposto contenuto 6">
            <a:extLst>
              <a:ext uri="{FF2B5EF4-FFF2-40B4-BE49-F238E27FC236}">
                <a16:creationId xmlns:a16="http://schemas.microsoft.com/office/drawing/2014/main" id="{0A49040C-471B-3FE7-F980-4746E4A46416}"/>
              </a:ext>
            </a:extLst>
          </p:cNvPr>
          <p:cNvPicPr>
            <a:picLocks noGrp="1" noChangeAspect="1"/>
          </p:cNvPicPr>
          <p:nvPr>
            <p:ph idx="1"/>
          </p:nvPr>
        </p:nvPicPr>
        <p:blipFill rotWithShape="1">
          <a:blip r:embed="rId2">
            <a:alphaModFix amt="50000"/>
          </a:blip>
          <a:srcRect l="6189" r="4944"/>
          <a:stretch/>
        </p:blipFill>
        <p:spPr>
          <a:xfrm>
            <a:off x="20" y="10"/>
            <a:ext cx="12188930" cy="6857990"/>
          </a:xfrm>
          <a:prstGeom prst="rect">
            <a:avLst/>
          </a:prstGeom>
        </p:spPr>
      </p:pic>
      <p:sp>
        <p:nvSpPr>
          <p:cNvPr id="2" name="Titolo 1">
            <a:extLst>
              <a:ext uri="{FF2B5EF4-FFF2-40B4-BE49-F238E27FC236}">
                <a16:creationId xmlns:a16="http://schemas.microsoft.com/office/drawing/2014/main" id="{BE0D77F3-6A9D-C69B-AC9C-D48AA8C8B098}"/>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latin typeface="Algerian" panose="04020705040A02060702" pitchFamily="82" charset="0"/>
              </a:rPr>
              <a:t>THE WORLD</a:t>
            </a:r>
          </a:p>
        </p:txBody>
      </p:sp>
      <p:sp>
        <p:nvSpPr>
          <p:cNvPr id="14"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27557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400">
        <p15:prstTrans prst="pageCurlDouble"/>
      </p:transition>
    </mc:Choice>
    <mc:Fallback xmlns="">
      <p:transition spd="slow" advTm="14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egnaposto contenuto 6">
            <a:extLst>
              <a:ext uri="{FF2B5EF4-FFF2-40B4-BE49-F238E27FC236}">
                <a16:creationId xmlns:a16="http://schemas.microsoft.com/office/drawing/2014/main" id="{ABE268CA-5C8C-1823-D3E8-B86D30522DD2}"/>
              </a:ext>
            </a:extLst>
          </p:cNvPr>
          <p:cNvPicPr>
            <a:picLocks noChangeAspect="1"/>
          </p:cNvPicPr>
          <p:nvPr/>
        </p:nvPicPr>
        <p:blipFill rotWithShape="1">
          <a:blip r:embed="rId2">
            <a:alphaModFix amt="35000"/>
          </a:blip>
          <a:srcRect l="6178" r="4933"/>
          <a:stretch/>
        </p:blipFill>
        <p:spPr>
          <a:xfrm>
            <a:off x="20" y="10"/>
            <a:ext cx="12191980" cy="6857990"/>
          </a:xfrm>
          <a:prstGeom prst="rect">
            <a:avLst/>
          </a:prstGeom>
        </p:spPr>
      </p:pic>
      <p:sp>
        <p:nvSpPr>
          <p:cNvPr id="2" name="Titolo 1">
            <a:extLst>
              <a:ext uri="{FF2B5EF4-FFF2-40B4-BE49-F238E27FC236}">
                <a16:creationId xmlns:a16="http://schemas.microsoft.com/office/drawing/2014/main" id="{4FBDDFB8-8D0D-20DF-3C93-149861E7746E}"/>
              </a:ext>
            </a:extLst>
          </p:cNvPr>
          <p:cNvSpPr>
            <a:spLocks noGrp="1"/>
          </p:cNvSpPr>
          <p:nvPr>
            <p:ph type="title"/>
          </p:nvPr>
        </p:nvSpPr>
        <p:spPr>
          <a:xfrm>
            <a:off x="838200" y="365125"/>
            <a:ext cx="10515600" cy="1325563"/>
          </a:xfrm>
        </p:spPr>
        <p:txBody>
          <a:bodyPr>
            <a:normAutofit/>
          </a:bodyPr>
          <a:lstStyle/>
          <a:p>
            <a:r>
              <a:rPr lang="it-IT" sz="5400" dirty="0">
                <a:solidFill>
                  <a:schemeClr val="bg1"/>
                </a:solidFill>
                <a:latin typeface="Algerian" panose="04020705040A02060702" pitchFamily="82" charset="0"/>
              </a:rPr>
              <a:t>THE WORLD</a:t>
            </a:r>
          </a:p>
        </p:txBody>
      </p:sp>
      <p:sp>
        <p:nvSpPr>
          <p:cNvPr id="18" name="sketchy line">
            <a:extLst>
              <a:ext uri="{FF2B5EF4-FFF2-40B4-BE49-F238E27FC236}">
                <a16:creationId xmlns:a16="http://schemas.microsoft.com/office/drawing/2014/main" id="{7E2BE7F7-CA89-4002-ACCE-A478AEA24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 y="1681544"/>
            <a:ext cx="9692640" cy="18288"/>
          </a:xfrm>
          <a:custGeom>
            <a:avLst/>
            <a:gdLst>
              <a:gd name="connsiteX0" fmla="*/ 0 w 9692640"/>
              <a:gd name="connsiteY0" fmla="*/ 0 h 18288"/>
              <a:gd name="connsiteX1" fmla="*/ 401552 w 9692640"/>
              <a:gd name="connsiteY1" fmla="*/ 0 h 18288"/>
              <a:gd name="connsiteX2" fmla="*/ 996957 w 9692640"/>
              <a:gd name="connsiteY2" fmla="*/ 0 h 18288"/>
              <a:gd name="connsiteX3" fmla="*/ 1398509 w 9692640"/>
              <a:gd name="connsiteY3" fmla="*/ 0 h 18288"/>
              <a:gd name="connsiteX4" fmla="*/ 2090841 w 9692640"/>
              <a:gd name="connsiteY4" fmla="*/ 0 h 18288"/>
              <a:gd name="connsiteX5" fmla="*/ 2686246 w 9692640"/>
              <a:gd name="connsiteY5" fmla="*/ 0 h 18288"/>
              <a:gd name="connsiteX6" fmla="*/ 3475504 w 9692640"/>
              <a:gd name="connsiteY6" fmla="*/ 0 h 18288"/>
              <a:gd name="connsiteX7" fmla="*/ 4361688 w 9692640"/>
              <a:gd name="connsiteY7" fmla="*/ 0 h 18288"/>
              <a:gd name="connsiteX8" fmla="*/ 5054019 w 9692640"/>
              <a:gd name="connsiteY8" fmla="*/ 0 h 18288"/>
              <a:gd name="connsiteX9" fmla="*/ 5940204 w 9692640"/>
              <a:gd name="connsiteY9" fmla="*/ 0 h 18288"/>
              <a:gd name="connsiteX10" fmla="*/ 6632535 w 9692640"/>
              <a:gd name="connsiteY10" fmla="*/ 0 h 18288"/>
              <a:gd name="connsiteX11" fmla="*/ 7034087 w 9692640"/>
              <a:gd name="connsiteY11" fmla="*/ 0 h 18288"/>
              <a:gd name="connsiteX12" fmla="*/ 7532566 w 9692640"/>
              <a:gd name="connsiteY12" fmla="*/ 0 h 18288"/>
              <a:gd name="connsiteX13" fmla="*/ 8418750 w 9692640"/>
              <a:gd name="connsiteY13" fmla="*/ 0 h 18288"/>
              <a:gd name="connsiteX14" fmla="*/ 9692640 w 9692640"/>
              <a:gd name="connsiteY14" fmla="*/ 0 h 18288"/>
              <a:gd name="connsiteX15" fmla="*/ 9692640 w 9692640"/>
              <a:gd name="connsiteY15" fmla="*/ 18288 h 18288"/>
              <a:gd name="connsiteX16" fmla="*/ 9000309 w 9692640"/>
              <a:gd name="connsiteY16" fmla="*/ 18288 h 18288"/>
              <a:gd name="connsiteX17" fmla="*/ 8307977 w 9692640"/>
              <a:gd name="connsiteY17" fmla="*/ 18288 h 18288"/>
              <a:gd name="connsiteX18" fmla="*/ 7712572 w 9692640"/>
              <a:gd name="connsiteY18" fmla="*/ 18288 h 18288"/>
              <a:gd name="connsiteX19" fmla="*/ 7214093 w 9692640"/>
              <a:gd name="connsiteY19" fmla="*/ 18288 h 18288"/>
              <a:gd name="connsiteX20" fmla="*/ 6327909 w 9692640"/>
              <a:gd name="connsiteY20" fmla="*/ 18288 h 18288"/>
              <a:gd name="connsiteX21" fmla="*/ 5635578 w 9692640"/>
              <a:gd name="connsiteY21" fmla="*/ 18288 h 18288"/>
              <a:gd name="connsiteX22" fmla="*/ 4846320 w 9692640"/>
              <a:gd name="connsiteY22" fmla="*/ 18288 h 18288"/>
              <a:gd name="connsiteX23" fmla="*/ 4444768 w 9692640"/>
              <a:gd name="connsiteY23" fmla="*/ 18288 h 18288"/>
              <a:gd name="connsiteX24" fmla="*/ 3946289 w 9692640"/>
              <a:gd name="connsiteY24" fmla="*/ 18288 h 18288"/>
              <a:gd name="connsiteX25" fmla="*/ 3253958 w 9692640"/>
              <a:gd name="connsiteY25" fmla="*/ 18288 h 18288"/>
              <a:gd name="connsiteX26" fmla="*/ 2464700 w 9692640"/>
              <a:gd name="connsiteY26" fmla="*/ 18288 h 18288"/>
              <a:gd name="connsiteX27" fmla="*/ 2063148 w 9692640"/>
              <a:gd name="connsiteY27" fmla="*/ 18288 h 18288"/>
              <a:gd name="connsiteX28" fmla="*/ 1661595 w 9692640"/>
              <a:gd name="connsiteY28" fmla="*/ 18288 h 18288"/>
              <a:gd name="connsiteX29" fmla="*/ 969264 w 9692640"/>
              <a:gd name="connsiteY29" fmla="*/ 18288 h 18288"/>
              <a:gd name="connsiteX30" fmla="*/ 0 w 9692640"/>
              <a:gd name="connsiteY30" fmla="*/ 18288 h 18288"/>
              <a:gd name="connsiteX31" fmla="*/ 0 w 9692640"/>
              <a:gd name="connsiteY3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egnaposto contenuto 2">
            <a:extLst>
              <a:ext uri="{FF2B5EF4-FFF2-40B4-BE49-F238E27FC236}">
                <a16:creationId xmlns:a16="http://schemas.microsoft.com/office/drawing/2014/main" id="{3D1F9833-B6CC-0FD6-71D3-C2E5E75C4057}"/>
              </a:ext>
            </a:extLst>
          </p:cNvPr>
          <p:cNvSpPr>
            <a:spLocks noGrp="1"/>
          </p:cNvSpPr>
          <p:nvPr>
            <p:ph idx="1"/>
          </p:nvPr>
        </p:nvSpPr>
        <p:spPr>
          <a:xfrm>
            <a:off x="838200" y="2004446"/>
            <a:ext cx="10515600" cy="4176897"/>
          </a:xfrm>
        </p:spPr>
        <p:txBody>
          <a:bodyPr>
            <a:normAutofit/>
          </a:bodyPr>
          <a:lstStyle/>
          <a:p>
            <a:pPr marL="0" indent="0">
              <a:buNone/>
            </a:pPr>
            <a:r>
              <a:rPr lang="en-US" sz="2200" dirty="0">
                <a:solidFill>
                  <a:schemeClr val="bg1"/>
                </a:solidFill>
                <a:latin typeface="Baskerville Old Face" panose="02020602080505020303" pitchFamily="18" charset="0"/>
              </a:rPr>
              <a:t>Our world is organized into a square matrix, where each cell serves as a miniature parcel of land. Within this matrix, cells are distinguished by their unique positions, types ('Water' or 'Ground'), and references to the larger grid.</a:t>
            </a:r>
          </a:p>
          <a:p>
            <a:pPr marL="0" indent="0">
              <a:buNone/>
            </a:pPr>
            <a:r>
              <a:rPr lang="en-US" sz="2200" dirty="0">
                <a:solidFill>
                  <a:schemeClr val="bg1"/>
                </a:solidFill>
                <a:latin typeface="Baskerville Old Face" panose="02020602080505020303" pitchFamily="18" charset="0"/>
              </a:rPr>
              <a:t>Specifically, 'Ground' cells boast additional attributes. The '</a:t>
            </a:r>
            <a:r>
              <a:rPr lang="en-US" sz="2200" dirty="0" err="1">
                <a:solidFill>
                  <a:schemeClr val="bg1"/>
                </a:solidFill>
                <a:latin typeface="Baskerville Old Face" panose="02020602080505020303" pitchFamily="18" charset="0"/>
              </a:rPr>
              <a:t>vegetob</a:t>
            </a:r>
            <a:r>
              <a:rPr lang="en-US" sz="2200" dirty="0">
                <a:solidFill>
                  <a:schemeClr val="bg1"/>
                </a:solidFill>
                <a:latin typeface="Baskerville Old Face" panose="02020602080505020303" pitchFamily="18" charset="0"/>
              </a:rPr>
              <a:t>' parameter tracks the quantity of vegetation within each 'Ground' cell. Additionally, there's an 'inhabitants' set, capturing the array of animals residing in that particular cell. Delving deeper, 'Ground' cells feature more specialized lists, namely 'herds' and 'prides,' which meticulously monitor the presence of distinct animal groups.</a:t>
            </a:r>
          </a:p>
          <a:p>
            <a:pPr marL="0" indent="0">
              <a:buNone/>
            </a:pPr>
            <a:r>
              <a:rPr lang="en-US" sz="2200" dirty="0">
                <a:solidFill>
                  <a:schemeClr val="bg1"/>
                </a:solidFill>
                <a:latin typeface="Baskerville Old Face" panose="02020602080505020303" pitchFamily="18" charset="0"/>
              </a:rPr>
              <a:t>In our simulation, the grid is a mix of white and blue cells. White represents the ground and blue indicates water. The gradual growth of vegetation is visually represented by the transformation of ground cells to green. Animal presence is represented by red and dark green cells. This visual simplicity not only enhances the simulation's aesthetics but also makes it more accessible for observers to understand the dynamics of our simulated world.</a:t>
            </a:r>
            <a:endParaRPr lang="it-IT" sz="2200" dirty="0">
              <a:solidFill>
                <a:schemeClr val="bg1"/>
              </a:solidFill>
              <a:latin typeface="Baskerville Old Face" panose="02020602080505020303" pitchFamily="18" charset="0"/>
            </a:endParaRPr>
          </a:p>
        </p:txBody>
      </p:sp>
    </p:spTree>
    <p:extLst>
      <p:ext uri="{BB962C8B-B14F-4D97-AF65-F5344CB8AC3E}">
        <p14:creationId xmlns:p14="http://schemas.microsoft.com/office/powerpoint/2010/main" val="1153283239"/>
      </p:ext>
    </p:extLst>
  </p:cSld>
  <p:clrMapOvr>
    <a:masterClrMapping/>
  </p:clrMapOvr>
  <mc:AlternateContent xmlns:mc="http://schemas.openxmlformats.org/markup-compatibility/2006" xmlns:p14="http://schemas.microsoft.com/office/powerpoint/2010/main">
    <mc:Choice Requires="p14">
      <p:transition spd="med" p14:dur="700" advTm="985">
        <p:fade/>
      </p:transition>
    </mc:Choice>
    <mc:Fallback xmlns="">
      <p:transition spd="med" advTm="985">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Steigėjas Išpūsti Asilas fantasy vines - wctleadership.org">
            <a:extLst>
              <a:ext uri="{FF2B5EF4-FFF2-40B4-BE49-F238E27FC236}">
                <a16:creationId xmlns:a16="http://schemas.microsoft.com/office/drawing/2014/main" id="{5016F227-1DB1-38D1-6131-BC324596C447}"/>
              </a:ext>
            </a:extLst>
          </p:cNvPr>
          <p:cNvPicPr>
            <a:picLocks noGrp="1" noChangeAspect="1" noChangeArrowheads="1"/>
          </p:cNvPicPr>
          <p:nvPr>
            <p:ph idx="1"/>
          </p:nvPr>
        </p:nvPicPr>
        <p:blipFill rotWithShape="1">
          <a:blip r:embed="rId2">
            <a:alphaModFix amt="50000"/>
            <a:extLst>
              <a:ext uri="{28A0092B-C50C-407E-A947-70E740481C1C}">
                <a14:useLocalDpi xmlns:a14="http://schemas.microsoft.com/office/drawing/2010/main" val="0"/>
              </a:ext>
            </a:extLst>
          </a:blip>
          <a:srcRect r="25"/>
          <a:stretch/>
        </p:blipFill>
        <p:spPr bwMode="auto">
          <a:xfrm>
            <a:off x="20" y="10"/>
            <a:ext cx="1218893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olo 1">
            <a:extLst>
              <a:ext uri="{FF2B5EF4-FFF2-40B4-BE49-F238E27FC236}">
                <a16:creationId xmlns:a16="http://schemas.microsoft.com/office/drawing/2014/main" id="{CB5B17A1-3769-68BB-EBD8-C9A88FCB181C}"/>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latin typeface="Algerian" panose="04020705040A02060702" pitchFamily="82" charset="0"/>
              </a:rPr>
              <a:t>VEGETOB</a:t>
            </a:r>
          </a:p>
        </p:txBody>
      </p:sp>
      <p:sp>
        <p:nvSpPr>
          <p:cNvPr id="2057"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07570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028">
        <p15:prstTrans prst="pageCurlDouble"/>
      </p:transition>
    </mc:Choice>
    <mc:Fallback xmlns="">
      <p:transition spd="slow" advTm="1028">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22">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Steigėjas Išpūsti Asilas fantasy vines - wctleadership.org">
            <a:extLst>
              <a:ext uri="{FF2B5EF4-FFF2-40B4-BE49-F238E27FC236}">
                <a16:creationId xmlns:a16="http://schemas.microsoft.com/office/drawing/2014/main" id="{62EA2648-306E-0FF7-A19E-418E61B7BDC1}"/>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a:stretch/>
        </p:blipFill>
        <p:spPr bwMode="auto">
          <a:xfrm>
            <a:off x="20" y="10"/>
            <a:ext cx="12191979"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olo 1">
            <a:extLst>
              <a:ext uri="{FF2B5EF4-FFF2-40B4-BE49-F238E27FC236}">
                <a16:creationId xmlns:a16="http://schemas.microsoft.com/office/drawing/2014/main" id="{4FBDDFB8-8D0D-20DF-3C93-149861E7746E}"/>
              </a:ext>
            </a:extLst>
          </p:cNvPr>
          <p:cNvSpPr>
            <a:spLocks noGrp="1"/>
          </p:cNvSpPr>
          <p:nvPr>
            <p:ph type="title"/>
          </p:nvPr>
        </p:nvSpPr>
        <p:spPr>
          <a:xfrm>
            <a:off x="838200" y="365125"/>
            <a:ext cx="10515600" cy="1325563"/>
          </a:xfrm>
        </p:spPr>
        <p:txBody>
          <a:bodyPr>
            <a:normAutofit/>
          </a:bodyPr>
          <a:lstStyle/>
          <a:p>
            <a:r>
              <a:rPr lang="it-IT" sz="5400" dirty="0">
                <a:solidFill>
                  <a:schemeClr val="bg1"/>
                </a:solidFill>
                <a:latin typeface="Algerian" panose="04020705040A02060702" pitchFamily="82" charset="0"/>
              </a:rPr>
              <a:t>VEGETOB</a:t>
            </a:r>
          </a:p>
        </p:txBody>
      </p:sp>
      <p:sp>
        <p:nvSpPr>
          <p:cNvPr id="21" name="sketchy line">
            <a:extLst>
              <a:ext uri="{FF2B5EF4-FFF2-40B4-BE49-F238E27FC236}">
                <a16:creationId xmlns:a16="http://schemas.microsoft.com/office/drawing/2014/main" id="{7E2BE7F7-CA89-4002-ACCE-A478AEA24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 y="1681544"/>
            <a:ext cx="9692640" cy="18288"/>
          </a:xfrm>
          <a:custGeom>
            <a:avLst/>
            <a:gdLst>
              <a:gd name="connsiteX0" fmla="*/ 0 w 9692640"/>
              <a:gd name="connsiteY0" fmla="*/ 0 h 18288"/>
              <a:gd name="connsiteX1" fmla="*/ 401552 w 9692640"/>
              <a:gd name="connsiteY1" fmla="*/ 0 h 18288"/>
              <a:gd name="connsiteX2" fmla="*/ 996957 w 9692640"/>
              <a:gd name="connsiteY2" fmla="*/ 0 h 18288"/>
              <a:gd name="connsiteX3" fmla="*/ 1398509 w 9692640"/>
              <a:gd name="connsiteY3" fmla="*/ 0 h 18288"/>
              <a:gd name="connsiteX4" fmla="*/ 2090841 w 9692640"/>
              <a:gd name="connsiteY4" fmla="*/ 0 h 18288"/>
              <a:gd name="connsiteX5" fmla="*/ 2686246 w 9692640"/>
              <a:gd name="connsiteY5" fmla="*/ 0 h 18288"/>
              <a:gd name="connsiteX6" fmla="*/ 3475504 w 9692640"/>
              <a:gd name="connsiteY6" fmla="*/ 0 h 18288"/>
              <a:gd name="connsiteX7" fmla="*/ 4361688 w 9692640"/>
              <a:gd name="connsiteY7" fmla="*/ 0 h 18288"/>
              <a:gd name="connsiteX8" fmla="*/ 5054019 w 9692640"/>
              <a:gd name="connsiteY8" fmla="*/ 0 h 18288"/>
              <a:gd name="connsiteX9" fmla="*/ 5940204 w 9692640"/>
              <a:gd name="connsiteY9" fmla="*/ 0 h 18288"/>
              <a:gd name="connsiteX10" fmla="*/ 6632535 w 9692640"/>
              <a:gd name="connsiteY10" fmla="*/ 0 h 18288"/>
              <a:gd name="connsiteX11" fmla="*/ 7034087 w 9692640"/>
              <a:gd name="connsiteY11" fmla="*/ 0 h 18288"/>
              <a:gd name="connsiteX12" fmla="*/ 7532566 w 9692640"/>
              <a:gd name="connsiteY12" fmla="*/ 0 h 18288"/>
              <a:gd name="connsiteX13" fmla="*/ 8418750 w 9692640"/>
              <a:gd name="connsiteY13" fmla="*/ 0 h 18288"/>
              <a:gd name="connsiteX14" fmla="*/ 9692640 w 9692640"/>
              <a:gd name="connsiteY14" fmla="*/ 0 h 18288"/>
              <a:gd name="connsiteX15" fmla="*/ 9692640 w 9692640"/>
              <a:gd name="connsiteY15" fmla="*/ 18288 h 18288"/>
              <a:gd name="connsiteX16" fmla="*/ 9000309 w 9692640"/>
              <a:gd name="connsiteY16" fmla="*/ 18288 h 18288"/>
              <a:gd name="connsiteX17" fmla="*/ 8307977 w 9692640"/>
              <a:gd name="connsiteY17" fmla="*/ 18288 h 18288"/>
              <a:gd name="connsiteX18" fmla="*/ 7712572 w 9692640"/>
              <a:gd name="connsiteY18" fmla="*/ 18288 h 18288"/>
              <a:gd name="connsiteX19" fmla="*/ 7214093 w 9692640"/>
              <a:gd name="connsiteY19" fmla="*/ 18288 h 18288"/>
              <a:gd name="connsiteX20" fmla="*/ 6327909 w 9692640"/>
              <a:gd name="connsiteY20" fmla="*/ 18288 h 18288"/>
              <a:gd name="connsiteX21" fmla="*/ 5635578 w 9692640"/>
              <a:gd name="connsiteY21" fmla="*/ 18288 h 18288"/>
              <a:gd name="connsiteX22" fmla="*/ 4846320 w 9692640"/>
              <a:gd name="connsiteY22" fmla="*/ 18288 h 18288"/>
              <a:gd name="connsiteX23" fmla="*/ 4444768 w 9692640"/>
              <a:gd name="connsiteY23" fmla="*/ 18288 h 18288"/>
              <a:gd name="connsiteX24" fmla="*/ 3946289 w 9692640"/>
              <a:gd name="connsiteY24" fmla="*/ 18288 h 18288"/>
              <a:gd name="connsiteX25" fmla="*/ 3253958 w 9692640"/>
              <a:gd name="connsiteY25" fmla="*/ 18288 h 18288"/>
              <a:gd name="connsiteX26" fmla="*/ 2464700 w 9692640"/>
              <a:gd name="connsiteY26" fmla="*/ 18288 h 18288"/>
              <a:gd name="connsiteX27" fmla="*/ 2063148 w 9692640"/>
              <a:gd name="connsiteY27" fmla="*/ 18288 h 18288"/>
              <a:gd name="connsiteX28" fmla="*/ 1661595 w 9692640"/>
              <a:gd name="connsiteY28" fmla="*/ 18288 h 18288"/>
              <a:gd name="connsiteX29" fmla="*/ 969264 w 9692640"/>
              <a:gd name="connsiteY29" fmla="*/ 18288 h 18288"/>
              <a:gd name="connsiteX30" fmla="*/ 0 w 9692640"/>
              <a:gd name="connsiteY30" fmla="*/ 18288 h 18288"/>
              <a:gd name="connsiteX31" fmla="*/ 0 w 9692640"/>
              <a:gd name="connsiteY3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egnaposto contenuto 2">
            <a:extLst>
              <a:ext uri="{FF2B5EF4-FFF2-40B4-BE49-F238E27FC236}">
                <a16:creationId xmlns:a16="http://schemas.microsoft.com/office/drawing/2014/main" id="{3D1F9833-B6CC-0FD6-71D3-C2E5E75C4057}"/>
              </a:ext>
            </a:extLst>
          </p:cNvPr>
          <p:cNvSpPr>
            <a:spLocks noGrp="1"/>
          </p:cNvSpPr>
          <p:nvPr>
            <p:ph idx="1"/>
          </p:nvPr>
        </p:nvSpPr>
        <p:spPr>
          <a:xfrm>
            <a:off x="838200" y="2004446"/>
            <a:ext cx="10515600" cy="4176897"/>
          </a:xfrm>
        </p:spPr>
        <p:txBody>
          <a:bodyPr>
            <a:normAutofit/>
          </a:bodyPr>
          <a:lstStyle/>
          <a:p>
            <a:pPr marL="0" indent="0">
              <a:buNone/>
            </a:pPr>
            <a:r>
              <a:rPr lang="en-US" sz="2400" dirty="0">
                <a:solidFill>
                  <a:schemeClr val="bg1"/>
                </a:solidFill>
                <a:latin typeface="Baskerville Old Face" panose="02020602080505020303" pitchFamily="18" charset="0"/>
              </a:rPr>
              <a:t>In the world of </a:t>
            </a:r>
            <a:r>
              <a:rPr lang="en-US" sz="2400" dirty="0" err="1">
                <a:solidFill>
                  <a:schemeClr val="bg1"/>
                </a:solidFill>
                <a:latin typeface="Baskerville Old Face" panose="02020602080505020303" pitchFamily="18" charset="0"/>
              </a:rPr>
              <a:t>Planisuss</a:t>
            </a:r>
            <a:r>
              <a:rPr lang="en-US" sz="2400" dirty="0">
                <a:solidFill>
                  <a:schemeClr val="bg1"/>
                </a:solidFill>
                <a:latin typeface="Baskerville Old Face" panose="02020602080505020303" pitchFamily="18" charset="0"/>
              </a:rPr>
              <a:t>, </a:t>
            </a:r>
            <a:r>
              <a:rPr lang="en-US" sz="2400" dirty="0" err="1">
                <a:solidFill>
                  <a:schemeClr val="bg1"/>
                </a:solidFill>
                <a:latin typeface="Baskerville Old Face" panose="02020602080505020303" pitchFamily="18" charset="0"/>
              </a:rPr>
              <a:t>Vegetobs</a:t>
            </a:r>
            <a:r>
              <a:rPr lang="en-US" sz="2400" dirty="0">
                <a:solidFill>
                  <a:schemeClr val="bg1"/>
                </a:solidFill>
                <a:latin typeface="Baskerville Old Face" panose="02020602080505020303" pitchFamily="18" charset="0"/>
              </a:rPr>
              <a:t> are not your ordinary, innocuous plants. They may seem simple, but they carry significant weight in our simulated ecosystem. Each </a:t>
            </a:r>
            <a:r>
              <a:rPr lang="en-US" sz="2400" dirty="0" err="1">
                <a:solidFill>
                  <a:schemeClr val="bg1"/>
                </a:solidFill>
                <a:latin typeface="Baskerville Old Face" panose="02020602080505020303" pitchFamily="18" charset="0"/>
              </a:rPr>
              <a:t>Vegetob</a:t>
            </a:r>
            <a:r>
              <a:rPr lang="en-US" sz="2400" dirty="0">
                <a:solidFill>
                  <a:schemeClr val="bg1"/>
                </a:solidFill>
                <a:latin typeface="Baskerville Old Face" panose="02020602080505020303" pitchFamily="18" charset="0"/>
              </a:rPr>
              <a:t> comes with a density attribute, a gauge of its presence within a cell. The twist comes when a </a:t>
            </a:r>
            <a:r>
              <a:rPr lang="en-US" sz="2400" dirty="0" err="1">
                <a:solidFill>
                  <a:schemeClr val="bg1"/>
                </a:solidFill>
                <a:latin typeface="Baskerville Old Face" panose="02020602080505020303" pitchFamily="18" charset="0"/>
              </a:rPr>
              <a:t>Vegetob</a:t>
            </a:r>
            <a:r>
              <a:rPr lang="en-US" sz="2400" dirty="0">
                <a:solidFill>
                  <a:schemeClr val="bg1"/>
                </a:solidFill>
                <a:latin typeface="Baskerville Old Face" panose="02020602080505020303" pitchFamily="18" charset="0"/>
              </a:rPr>
              <a:t> hits maximum density – it turns into a potential threat, capable of endangering animals trapped in a cell surrounded by </a:t>
            </a:r>
            <a:r>
              <a:rPr lang="en-US" sz="2400" dirty="0" err="1">
                <a:solidFill>
                  <a:schemeClr val="bg1"/>
                </a:solidFill>
                <a:latin typeface="Baskerville Old Face" panose="02020602080505020303" pitchFamily="18" charset="0"/>
              </a:rPr>
              <a:t>Vegetobs</a:t>
            </a:r>
            <a:r>
              <a:rPr lang="en-US" sz="2400" dirty="0">
                <a:solidFill>
                  <a:schemeClr val="bg1"/>
                </a:solidFill>
                <a:latin typeface="Baskerville Old Face" panose="02020602080505020303" pitchFamily="18" charset="0"/>
              </a:rPr>
              <a:t> at their peak. </a:t>
            </a:r>
            <a:r>
              <a:rPr lang="en-US" sz="2400" dirty="0" err="1">
                <a:solidFill>
                  <a:schemeClr val="bg1"/>
                </a:solidFill>
                <a:latin typeface="Baskerville Old Face" panose="02020602080505020303" pitchFamily="18" charset="0"/>
              </a:rPr>
              <a:t>Vegetobs</a:t>
            </a:r>
            <a:r>
              <a:rPr lang="en-US" sz="2400" dirty="0">
                <a:solidFill>
                  <a:schemeClr val="bg1"/>
                </a:solidFill>
                <a:latin typeface="Baskerville Old Face" panose="02020602080505020303" pitchFamily="18" charset="0"/>
              </a:rPr>
              <a:t> grow slowly day by day. However, they can't grow on water and can only infest ground cells. </a:t>
            </a:r>
          </a:p>
          <a:p>
            <a:pPr marL="0" indent="0">
              <a:buNone/>
            </a:pPr>
            <a:r>
              <a:rPr lang="en-US" sz="2400" dirty="0">
                <a:solidFill>
                  <a:schemeClr val="bg1"/>
                </a:solidFill>
                <a:latin typeface="Baskerville Old Face" panose="02020602080505020303" pitchFamily="18" charset="0"/>
              </a:rPr>
              <a:t>Their importance is also evident in their role as the primary sustenance for the </a:t>
            </a:r>
            <a:r>
              <a:rPr lang="en-US" sz="2400" dirty="0" err="1">
                <a:solidFill>
                  <a:schemeClr val="bg1"/>
                </a:solidFill>
                <a:latin typeface="Baskerville Old Face" panose="02020602080505020303" pitchFamily="18" charset="0"/>
              </a:rPr>
              <a:t>Erbast</a:t>
            </a:r>
            <a:r>
              <a:rPr lang="en-US" sz="2400" dirty="0">
                <a:solidFill>
                  <a:schemeClr val="bg1"/>
                </a:solidFill>
                <a:latin typeface="Baskerville Old Face" panose="02020602080505020303" pitchFamily="18" charset="0"/>
              </a:rPr>
              <a:t>. These creatures rely on grazing on </a:t>
            </a:r>
            <a:r>
              <a:rPr lang="en-US" sz="2400" dirty="0" err="1">
                <a:solidFill>
                  <a:schemeClr val="bg1"/>
                </a:solidFill>
                <a:latin typeface="Baskerville Old Face" panose="02020602080505020303" pitchFamily="18" charset="0"/>
              </a:rPr>
              <a:t>Vegetobs</a:t>
            </a:r>
            <a:r>
              <a:rPr lang="en-US" sz="2400" dirty="0">
                <a:solidFill>
                  <a:schemeClr val="bg1"/>
                </a:solidFill>
                <a:latin typeface="Baskerville Old Face" panose="02020602080505020303" pitchFamily="18" charset="0"/>
              </a:rPr>
              <a:t> to stay alive.</a:t>
            </a:r>
            <a:endParaRPr lang="it-IT" sz="2400" dirty="0">
              <a:solidFill>
                <a:schemeClr val="bg1"/>
              </a:solidFill>
              <a:latin typeface="Baskerville Old Face" panose="02020602080505020303" pitchFamily="18" charset="0"/>
            </a:endParaRPr>
          </a:p>
        </p:txBody>
      </p:sp>
    </p:spTree>
    <p:extLst>
      <p:ext uri="{BB962C8B-B14F-4D97-AF65-F5344CB8AC3E}">
        <p14:creationId xmlns:p14="http://schemas.microsoft.com/office/powerpoint/2010/main" val="1316745119"/>
      </p:ext>
    </p:extLst>
  </p:cSld>
  <p:clrMapOvr>
    <a:masterClrMapping/>
  </p:clrMapOvr>
  <mc:AlternateContent xmlns:mc="http://schemas.openxmlformats.org/markup-compatibility/2006" xmlns:p14="http://schemas.microsoft.com/office/powerpoint/2010/main">
    <mc:Choice Requires="p14">
      <p:transition spd="med" p14:dur="700" advTm="633">
        <p:fade/>
      </p:transition>
    </mc:Choice>
    <mc:Fallback xmlns="">
      <p:transition spd="med" advTm="633">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egnaposto contenuto 3">
            <a:extLst>
              <a:ext uri="{FF2B5EF4-FFF2-40B4-BE49-F238E27FC236}">
                <a16:creationId xmlns:a16="http://schemas.microsoft.com/office/drawing/2014/main" id="{BB297556-6D2B-7AA6-260B-D4E3ACE4C060}"/>
              </a:ext>
            </a:extLst>
          </p:cNvPr>
          <p:cNvPicPr>
            <a:picLocks noGrp="1" noChangeAspect="1"/>
          </p:cNvPicPr>
          <p:nvPr>
            <p:ph idx="1"/>
          </p:nvPr>
        </p:nvPicPr>
        <p:blipFill rotWithShape="1">
          <a:blip r:embed="rId2">
            <a:alphaModFix amt="50000"/>
          </a:blip>
          <a:srcRect l="25"/>
          <a:stretch/>
        </p:blipFill>
        <p:spPr>
          <a:xfrm>
            <a:off x="20" y="10"/>
            <a:ext cx="12188930" cy="6857990"/>
          </a:xfrm>
          <a:prstGeom prst="rect">
            <a:avLst/>
          </a:prstGeom>
        </p:spPr>
      </p:pic>
      <p:sp>
        <p:nvSpPr>
          <p:cNvPr id="2" name="Titolo 1">
            <a:extLst>
              <a:ext uri="{FF2B5EF4-FFF2-40B4-BE49-F238E27FC236}">
                <a16:creationId xmlns:a16="http://schemas.microsoft.com/office/drawing/2014/main" id="{72B858AC-BFEC-0396-41F5-599B4F284A49}"/>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latin typeface="Algerian" panose="04020705040A02060702" pitchFamily="82" charset="0"/>
              </a:rPr>
              <a:t>INHABITANTS</a:t>
            </a:r>
          </a:p>
        </p:txBody>
      </p:sp>
      <p:sp>
        <p:nvSpPr>
          <p:cNvPr id="11"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47591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959">
        <p15:prstTrans prst="pageCurlDouble"/>
      </p:transition>
    </mc:Choice>
    <mc:Fallback xmlns="">
      <p:transition spd="slow" advTm="959">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egnaposto contenuto 3">
            <a:extLst>
              <a:ext uri="{FF2B5EF4-FFF2-40B4-BE49-F238E27FC236}">
                <a16:creationId xmlns:a16="http://schemas.microsoft.com/office/drawing/2014/main" id="{63630BB1-DD2F-AE97-FF66-73C4354A45DD}"/>
              </a:ext>
            </a:extLst>
          </p:cNvPr>
          <p:cNvPicPr>
            <a:picLocks noChangeAspect="1"/>
          </p:cNvPicPr>
          <p:nvPr/>
        </p:nvPicPr>
        <p:blipFill rotWithShape="1">
          <a:blip r:embed="rId2">
            <a:alphaModFix amt="40000"/>
          </a:blip>
          <a:srcRect/>
          <a:stretch/>
        </p:blipFill>
        <p:spPr>
          <a:xfrm>
            <a:off x="20" y="10"/>
            <a:ext cx="12191979" cy="6857990"/>
          </a:xfrm>
          <a:prstGeom prst="rect">
            <a:avLst/>
          </a:prstGeom>
        </p:spPr>
      </p:pic>
      <p:sp>
        <p:nvSpPr>
          <p:cNvPr id="2" name="Titolo 1">
            <a:extLst>
              <a:ext uri="{FF2B5EF4-FFF2-40B4-BE49-F238E27FC236}">
                <a16:creationId xmlns:a16="http://schemas.microsoft.com/office/drawing/2014/main" id="{4FBDDFB8-8D0D-20DF-3C93-149861E7746E}"/>
              </a:ext>
            </a:extLst>
          </p:cNvPr>
          <p:cNvSpPr>
            <a:spLocks noGrp="1"/>
          </p:cNvSpPr>
          <p:nvPr>
            <p:ph type="title"/>
          </p:nvPr>
        </p:nvSpPr>
        <p:spPr>
          <a:xfrm>
            <a:off x="838200" y="365125"/>
            <a:ext cx="10515600" cy="1325563"/>
          </a:xfrm>
        </p:spPr>
        <p:txBody>
          <a:bodyPr>
            <a:normAutofit/>
          </a:bodyPr>
          <a:lstStyle/>
          <a:p>
            <a:r>
              <a:rPr lang="it-IT" sz="5400" dirty="0">
                <a:solidFill>
                  <a:schemeClr val="bg1"/>
                </a:solidFill>
                <a:latin typeface="Algerian" panose="04020705040A02060702" pitchFamily="82" charset="0"/>
              </a:rPr>
              <a:t>INHABITANTS</a:t>
            </a:r>
          </a:p>
        </p:txBody>
      </p:sp>
      <p:sp>
        <p:nvSpPr>
          <p:cNvPr id="18" name="sketchy line">
            <a:extLst>
              <a:ext uri="{FF2B5EF4-FFF2-40B4-BE49-F238E27FC236}">
                <a16:creationId xmlns:a16="http://schemas.microsoft.com/office/drawing/2014/main" id="{7E2BE7F7-CA89-4002-ACCE-A478AEA24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 y="1681544"/>
            <a:ext cx="9692640" cy="18288"/>
          </a:xfrm>
          <a:custGeom>
            <a:avLst/>
            <a:gdLst>
              <a:gd name="connsiteX0" fmla="*/ 0 w 9692640"/>
              <a:gd name="connsiteY0" fmla="*/ 0 h 18288"/>
              <a:gd name="connsiteX1" fmla="*/ 401552 w 9692640"/>
              <a:gd name="connsiteY1" fmla="*/ 0 h 18288"/>
              <a:gd name="connsiteX2" fmla="*/ 996957 w 9692640"/>
              <a:gd name="connsiteY2" fmla="*/ 0 h 18288"/>
              <a:gd name="connsiteX3" fmla="*/ 1398509 w 9692640"/>
              <a:gd name="connsiteY3" fmla="*/ 0 h 18288"/>
              <a:gd name="connsiteX4" fmla="*/ 2090841 w 9692640"/>
              <a:gd name="connsiteY4" fmla="*/ 0 h 18288"/>
              <a:gd name="connsiteX5" fmla="*/ 2686246 w 9692640"/>
              <a:gd name="connsiteY5" fmla="*/ 0 h 18288"/>
              <a:gd name="connsiteX6" fmla="*/ 3475504 w 9692640"/>
              <a:gd name="connsiteY6" fmla="*/ 0 h 18288"/>
              <a:gd name="connsiteX7" fmla="*/ 4361688 w 9692640"/>
              <a:gd name="connsiteY7" fmla="*/ 0 h 18288"/>
              <a:gd name="connsiteX8" fmla="*/ 5054019 w 9692640"/>
              <a:gd name="connsiteY8" fmla="*/ 0 h 18288"/>
              <a:gd name="connsiteX9" fmla="*/ 5940204 w 9692640"/>
              <a:gd name="connsiteY9" fmla="*/ 0 h 18288"/>
              <a:gd name="connsiteX10" fmla="*/ 6632535 w 9692640"/>
              <a:gd name="connsiteY10" fmla="*/ 0 h 18288"/>
              <a:gd name="connsiteX11" fmla="*/ 7034087 w 9692640"/>
              <a:gd name="connsiteY11" fmla="*/ 0 h 18288"/>
              <a:gd name="connsiteX12" fmla="*/ 7532566 w 9692640"/>
              <a:gd name="connsiteY12" fmla="*/ 0 h 18288"/>
              <a:gd name="connsiteX13" fmla="*/ 8418750 w 9692640"/>
              <a:gd name="connsiteY13" fmla="*/ 0 h 18288"/>
              <a:gd name="connsiteX14" fmla="*/ 9692640 w 9692640"/>
              <a:gd name="connsiteY14" fmla="*/ 0 h 18288"/>
              <a:gd name="connsiteX15" fmla="*/ 9692640 w 9692640"/>
              <a:gd name="connsiteY15" fmla="*/ 18288 h 18288"/>
              <a:gd name="connsiteX16" fmla="*/ 9000309 w 9692640"/>
              <a:gd name="connsiteY16" fmla="*/ 18288 h 18288"/>
              <a:gd name="connsiteX17" fmla="*/ 8307977 w 9692640"/>
              <a:gd name="connsiteY17" fmla="*/ 18288 h 18288"/>
              <a:gd name="connsiteX18" fmla="*/ 7712572 w 9692640"/>
              <a:gd name="connsiteY18" fmla="*/ 18288 h 18288"/>
              <a:gd name="connsiteX19" fmla="*/ 7214093 w 9692640"/>
              <a:gd name="connsiteY19" fmla="*/ 18288 h 18288"/>
              <a:gd name="connsiteX20" fmla="*/ 6327909 w 9692640"/>
              <a:gd name="connsiteY20" fmla="*/ 18288 h 18288"/>
              <a:gd name="connsiteX21" fmla="*/ 5635578 w 9692640"/>
              <a:gd name="connsiteY21" fmla="*/ 18288 h 18288"/>
              <a:gd name="connsiteX22" fmla="*/ 4846320 w 9692640"/>
              <a:gd name="connsiteY22" fmla="*/ 18288 h 18288"/>
              <a:gd name="connsiteX23" fmla="*/ 4444768 w 9692640"/>
              <a:gd name="connsiteY23" fmla="*/ 18288 h 18288"/>
              <a:gd name="connsiteX24" fmla="*/ 3946289 w 9692640"/>
              <a:gd name="connsiteY24" fmla="*/ 18288 h 18288"/>
              <a:gd name="connsiteX25" fmla="*/ 3253958 w 9692640"/>
              <a:gd name="connsiteY25" fmla="*/ 18288 h 18288"/>
              <a:gd name="connsiteX26" fmla="*/ 2464700 w 9692640"/>
              <a:gd name="connsiteY26" fmla="*/ 18288 h 18288"/>
              <a:gd name="connsiteX27" fmla="*/ 2063148 w 9692640"/>
              <a:gd name="connsiteY27" fmla="*/ 18288 h 18288"/>
              <a:gd name="connsiteX28" fmla="*/ 1661595 w 9692640"/>
              <a:gd name="connsiteY28" fmla="*/ 18288 h 18288"/>
              <a:gd name="connsiteX29" fmla="*/ 969264 w 9692640"/>
              <a:gd name="connsiteY29" fmla="*/ 18288 h 18288"/>
              <a:gd name="connsiteX30" fmla="*/ 0 w 9692640"/>
              <a:gd name="connsiteY30" fmla="*/ 18288 h 18288"/>
              <a:gd name="connsiteX31" fmla="*/ 0 w 9692640"/>
              <a:gd name="connsiteY3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egnaposto contenuto 2">
            <a:extLst>
              <a:ext uri="{FF2B5EF4-FFF2-40B4-BE49-F238E27FC236}">
                <a16:creationId xmlns:a16="http://schemas.microsoft.com/office/drawing/2014/main" id="{3D1F9833-B6CC-0FD6-71D3-C2E5E75C4057}"/>
              </a:ext>
            </a:extLst>
          </p:cNvPr>
          <p:cNvSpPr>
            <a:spLocks noGrp="1"/>
          </p:cNvSpPr>
          <p:nvPr>
            <p:ph idx="1"/>
          </p:nvPr>
        </p:nvSpPr>
        <p:spPr>
          <a:xfrm>
            <a:off x="838200" y="2004446"/>
            <a:ext cx="10515600" cy="4176897"/>
          </a:xfrm>
        </p:spPr>
        <p:txBody>
          <a:bodyPr>
            <a:normAutofit/>
          </a:bodyPr>
          <a:lstStyle/>
          <a:p>
            <a:pPr marL="0" indent="0">
              <a:buNone/>
            </a:pPr>
            <a:r>
              <a:rPr lang="en-US" sz="2100" dirty="0">
                <a:solidFill>
                  <a:schemeClr val="bg1"/>
                </a:solidFill>
                <a:latin typeface="Baskerville Old Face" panose="02020602080505020303" pitchFamily="18" charset="0"/>
              </a:rPr>
              <a:t>In our simulated world, two primary inhabitants take center stage: </a:t>
            </a:r>
            <a:r>
              <a:rPr lang="en-US" sz="2100" dirty="0" err="1">
                <a:solidFill>
                  <a:schemeClr val="bg1"/>
                </a:solidFill>
                <a:latin typeface="Baskerville Old Face" panose="02020602080505020303" pitchFamily="18" charset="0"/>
              </a:rPr>
              <a:t>Carviz</a:t>
            </a:r>
            <a:r>
              <a:rPr lang="en-US" sz="2100" dirty="0">
                <a:solidFill>
                  <a:schemeClr val="bg1"/>
                </a:solidFill>
                <a:latin typeface="Baskerville Old Face" panose="02020602080505020303" pitchFamily="18" charset="0"/>
              </a:rPr>
              <a:t> and </a:t>
            </a:r>
            <a:r>
              <a:rPr lang="en-US" sz="2100" dirty="0" err="1">
                <a:solidFill>
                  <a:schemeClr val="bg1"/>
                </a:solidFill>
                <a:latin typeface="Baskerville Old Face" panose="02020602080505020303" pitchFamily="18" charset="0"/>
              </a:rPr>
              <a:t>Erbast</a:t>
            </a:r>
            <a:r>
              <a:rPr lang="en-US" sz="2100" dirty="0">
                <a:solidFill>
                  <a:schemeClr val="bg1"/>
                </a:solidFill>
                <a:latin typeface="Baskerville Old Face" panose="02020602080505020303" pitchFamily="18" charset="0"/>
              </a:rPr>
              <a:t>. Both fall under the Animal class and share a set of essential attributes. These attributes play pivotal roles in shaping the behavior and characteristics of these creatures. </a:t>
            </a:r>
          </a:p>
          <a:p>
            <a:pPr marL="0" indent="0">
              <a:buNone/>
            </a:pPr>
            <a:r>
              <a:rPr lang="en-US" sz="2100" dirty="0">
                <a:solidFill>
                  <a:schemeClr val="bg1"/>
                </a:solidFill>
                <a:latin typeface="Baskerville Old Face" panose="02020602080505020303" pitchFamily="18" charset="0"/>
              </a:rPr>
              <a:t>The 'lifetime' attribute, for instance, sets an initial life expectancy for each animal upon spawning, providing a baseline for their existence. Crucially, when an animal reaches the end of its lifetime, it spawns two offspring that inherit its attributes. The '</a:t>
            </a:r>
            <a:r>
              <a:rPr lang="en-US" sz="2100" dirty="0" err="1">
                <a:solidFill>
                  <a:schemeClr val="bg1"/>
                </a:solidFill>
                <a:latin typeface="Baskerville Old Face" panose="02020602080505020303" pitchFamily="18" charset="0"/>
              </a:rPr>
              <a:t>socialAttitude</a:t>
            </a:r>
            <a:r>
              <a:rPr lang="en-US" sz="2100" dirty="0">
                <a:solidFill>
                  <a:schemeClr val="bg1"/>
                </a:solidFill>
                <a:latin typeface="Baskerville Old Face" panose="02020602080505020303" pitchFamily="18" charset="0"/>
              </a:rPr>
              <a:t>' attribute comes into play as a determinant of an animal's likelihood to align with group decisions. 'Energy' serves as a central attribute, influencing movement decisions and even dictating the life or death of an animal. 'Moved' keeps tabs on an animal's movement decisions for a given day, offering insights into their daily activities and patterns. Meanwhile, 'cell' stands out as a key attribute, serving as a crucial locator that tracks the position of each animal within the grid.</a:t>
            </a:r>
          </a:p>
          <a:p>
            <a:pPr marL="0" indent="0">
              <a:buNone/>
            </a:pPr>
            <a:r>
              <a:rPr lang="en-US" sz="2100" dirty="0">
                <a:solidFill>
                  <a:schemeClr val="bg1"/>
                </a:solidFill>
                <a:latin typeface="Baskerville Old Face" panose="02020602080505020303" pitchFamily="18" charset="0"/>
              </a:rPr>
              <a:t>These attributes collectively form the backbone of our inhabitants' characteristics, influencing their lifespan, social interactions, energy dynamics, and spatial presence within the simulated ecosystem of our world.</a:t>
            </a:r>
            <a:endParaRPr lang="it-IT" sz="2100" dirty="0">
              <a:solidFill>
                <a:schemeClr val="bg1"/>
              </a:solidFill>
              <a:latin typeface="Baskerville Old Face" panose="02020602080505020303" pitchFamily="18" charset="0"/>
            </a:endParaRPr>
          </a:p>
          <a:p>
            <a:endParaRPr lang="it-IT" sz="2200" dirty="0">
              <a:solidFill>
                <a:schemeClr val="bg1"/>
              </a:solidFill>
            </a:endParaRPr>
          </a:p>
          <a:p>
            <a:pPr marL="0" indent="0">
              <a:buNone/>
            </a:pPr>
            <a:endParaRPr lang="it-IT" sz="2200" dirty="0">
              <a:solidFill>
                <a:schemeClr val="bg1"/>
              </a:solidFill>
            </a:endParaRPr>
          </a:p>
        </p:txBody>
      </p:sp>
    </p:spTree>
    <p:extLst>
      <p:ext uri="{BB962C8B-B14F-4D97-AF65-F5344CB8AC3E}">
        <p14:creationId xmlns:p14="http://schemas.microsoft.com/office/powerpoint/2010/main" val="3960039679"/>
      </p:ext>
    </p:extLst>
  </p:cSld>
  <p:clrMapOvr>
    <a:masterClrMapping/>
  </p:clrMapOvr>
  <mc:AlternateContent xmlns:mc="http://schemas.openxmlformats.org/markup-compatibility/2006" xmlns:p14="http://schemas.microsoft.com/office/powerpoint/2010/main">
    <mc:Choice Requires="p14">
      <p:transition spd="med" p14:dur="700" advTm="670">
        <p:fade/>
      </p:transition>
    </mc:Choice>
    <mc:Fallback xmlns="">
      <p:transition spd="med" advTm="67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egnaposto contenuto 3">
            <a:extLst>
              <a:ext uri="{FF2B5EF4-FFF2-40B4-BE49-F238E27FC236}">
                <a16:creationId xmlns:a16="http://schemas.microsoft.com/office/drawing/2014/main" id="{6453B4D4-0DCB-5E6E-EDFD-913F87E455D8}"/>
              </a:ext>
            </a:extLst>
          </p:cNvPr>
          <p:cNvPicPr>
            <a:picLocks noGrp="1" noChangeAspect="1"/>
          </p:cNvPicPr>
          <p:nvPr>
            <p:ph idx="1"/>
          </p:nvPr>
        </p:nvPicPr>
        <p:blipFill rotWithShape="1">
          <a:blip r:embed="rId2">
            <a:alphaModFix amt="50000"/>
            <a:extLst>
              <a:ext uri="{BEBA8EAE-BF5A-486C-A8C5-ECC9F3942E4B}">
                <a14:imgProps xmlns:a14="http://schemas.microsoft.com/office/drawing/2010/main">
                  <a14:imgLayer r:embed="rId3">
                    <a14:imgEffect>
                      <a14:backgroundRemoval t="10000" b="92250" l="10000" r="90156">
                        <a14:foregroundMark x1="34479" y1="55083" x2="35521" y2="57417"/>
                        <a14:foregroundMark x1="36094" y1="58500" x2="41563" y2="60833"/>
                        <a14:foregroundMark x1="41302" y1="60833" x2="48281" y2="58750"/>
                        <a14:foregroundMark x1="48281" y1="58750" x2="49844" y2="57250"/>
                        <a14:foregroundMark x1="36979" y1="59500" x2="35208" y2="71500"/>
                        <a14:foregroundMark x1="30564" y1="80324" x2="30208" y2="81000"/>
                        <a14:foregroundMark x1="35208" y1="71500" x2="34872" y2="72138"/>
                        <a14:foregroundMark x1="30208" y1="81000" x2="36522" y2="75989"/>
                        <a14:foregroundMark x1="38500" y1="68549" x2="40260" y2="60583"/>
                        <a14:foregroundMark x1="32083" y1="80167" x2="25573" y2="85667"/>
                        <a14:foregroundMark x1="25573" y1="85667" x2="33177" y2="83750"/>
                        <a14:foregroundMark x1="33177" y1="83750" x2="35729" y2="79667"/>
                        <a14:foregroundMark x1="54219" y1="89083" x2="54427" y2="92250"/>
                        <a14:foregroundMark x1="59600" y1="81833" x2="64427" y2="79833"/>
                        <a14:foregroundMark x1="64167" y1="81000" x2="62865" y2="82667"/>
                        <a14:foregroundMark x1="63802" y1="81667" x2="63646" y2="84417"/>
                        <a14:foregroundMark x1="60000" y1="82750" x2="58630" y2="83168"/>
                        <a14:foregroundMark x1="59583" y1="85167" x2="57500" y2="84750"/>
                        <a14:foregroundMark x1="63854" y1="51000" x2="64479" y2="64583"/>
                        <a14:foregroundMark x1="64479" y1="64583" x2="57917" y2="57500"/>
                        <a14:foregroundMark x1="57917" y1="57500" x2="60573" y2="45417"/>
                        <a14:foregroundMark x1="60573" y1="45417" x2="63438" y2="50500"/>
                        <a14:foregroundMark x1="79427" y1="60750" x2="85885" y2="67500"/>
                        <a14:foregroundMark x1="85885" y1="67500" x2="90156" y2="65500"/>
                        <a14:backgroundMark x1="34635" y1="71833" x2="29792" y2="79333"/>
                        <a14:backgroundMark x1="39010" y1="68833" x2="37292" y2="76417"/>
                        <a14:backgroundMark x1="71458" y1="40917" x2="75781" y2="51583"/>
                        <a14:backgroundMark x1="75781" y1="51583" x2="71302" y2="43000"/>
                        <a14:backgroundMark x1="71302" y1="43000" x2="71302" y2="42667"/>
                        <a14:backgroundMark x1="58698" y1="59450" x2="61302" y2="64250"/>
                        <a14:backgroundMark x1="57836" y1="57862" x2="58231" y2="58590"/>
                        <a14:backgroundMark x1="56510" y1="55417" x2="57833" y2="57857"/>
                        <a14:backgroundMark x1="61302" y1="64250" x2="61615" y2="76750"/>
                        <a14:backgroundMark x1="61615" y1="76750" x2="56406" y2="83917"/>
                        <a14:backgroundMark x1="56406" y1="83917" x2="55833" y2="55667"/>
                        <a14:backgroundMark x1="65230" y1="56781" x2="68802" y2="61250"/>
                        <a14:backgroundMark x1="68802" y1="61250" x2="65224" y2="56648"/>
                      </a14:backgroundRemoval>
                    </a14:imgEffect>
                  </a14:imgLayer>
                </a14:imgProps>
              </a:ext>
            </a:extLst>
          </a:blip>
          <a:srcRect r="-1" b="9977"/>
          <a:stretch/>
        </p:blipFill>
        <p:spPr>
          <a:xfrm>
            <a:off x="20" y="10"/>
            <a:ext cx="12188930" cy="6857990"/>
          </a:xfrm>
          <a:prstGeom prst="rect">
            <a:avLst/>
          </a:prstGeom>
        </p:spPr>
      </p:pic>
      <p:sp>
        <p:nvSpPr>
          <p:cNvPr id="2" name="Titolo 1">
            <a:extLst>
              <a:ext uri="{FF2B5EF4-FFF2-40B4-BE49-F238E27FC236}">
                <a16:creationId xmlns:a16="http://schemas.microsoft.com/office/drawing/2014/main" id="{B4F77585-2FFD-15D5-F60C-09C25C837DEA}"/>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latin typeface="Algerian" panose="04020705040A02060702" pitchFamily="82" charset="0"/>
              </a:rPr>
              <a:t>CARVIZ</a:t>
            </a:r>
          </a:p>
        </p:txBody>
      </p:sp>
      <p:sp>
        <p:nvSpPr>
          <p:cNvPr id="11"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29750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27">
        <p15:prstTrans prst="pageCurlDouble"/>
      </p:transition>
    </mc:Choice>
    <mc:Fallback xmlns="">
      <p:transition spd="slow" advTm="127">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TotalTime>
  <Words>1177</Words>
  <Application>Microsoft Office PowerPoint</Application>
  <PresentationFormat>Widescreen</PresentationFormat>
  <Paragraphs>39</Paragraphs>
  <Slides>14</Slides>
  <Notes>0</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14</vt:i4>
      </vt:variant>
    </vt:vector>
  </HeadingPairs>
  <TitlesOfParts>
    <vt:vector size="21" baseType="lpstr">
      <vt:lpstr>Abadi</vt:lpstr>
      <vt:lpstr>Algerian</vt:lpstr>
      <vt:lpstr>Arial</vt:lpstr>
      <vt:lpstr>Baskerville Old Face</vt:lpstr>
      <vt:lpstr>Calibri</vt:lpstr>
      <vt:lpstr>Calibri Light</vt:lpstr>
      <vt:lpstr>Tema di Office</vt:lpstr>
      <vt:lpstr>PLANISUSS</vt:lpstr>
      <vt:lpstr>PLANISUSS</vt:lpstr>
      <vt:lpstr>THE WORLD</vt:lpstr>
      <vt:lpstr>THE WORLD</vt:lpstr>
      <vt:lpstr>VEGETOB</vt:lpstr>
      <vt:lpstr>VEGETOB</vt:lpstr>
      <vt:lpstr>INHABITANTS</vt:lpstr>
      <vt:lpstr>INHABITANTS</vt:lpstr>
      <vt:lpstr>CARVIZ</vt:lpstr>
      <vt:lpstr>CARVIZ</vt:lpstr>
      <vt:lpstr>PRIDES</vt:lpstr>
      <vt:lpstr>ERBAST</vt:lpstr>
      <vt:lpstr>ERBAST</vt:lpstr>
      <vt:lpstr>HERDS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PLANISUSS</dc:title>
  <dc:creator>Roberto Torchiarella</dc:creator>
  <cp:lastModifiedBy>Roberto Torchiarella</cp:lastModifiedBy>
  <cp:revision>2</cp:revision>
  <dcterms:created xsi:type="dcterms:W3CDTF">2023-12-05T12:32:39Z</dcterms:created>
  <dcterms:modified xsi:type="dcterms:W3CDTF">2024-01-30T14:22:41Z</dcterms:modified>
</cp:coreProperties>
</file>

<file path=docProps/thumbnail.jpeg>
</file>